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56" r:id="rId3"/>
    <p:sldId id="470" r:id="rId4"/>
    <p:sldId id="462" r:id="rId5"/>
    <p:sldId id="438" r:id="rId6"/>
    <p:sldId id="460" r:id="rId7"/>
    <p:sldId id="471" r:id="rId8"/>
    <p:sldId id="434" r:id="rId9"/>
    <p:sldId id="472" r:id="rId10"/>
    <p:sldId id="473" r:id="rId11"/>
    <p:sldId id="475" r:id="rId12"/>
    <p:sldId id="347" r:id="rId13"/>
    <p:sldId id="416" r:id="rId14"/>
    <p:sldId id="476" r:id="rId15"/>
    <p:sldId id="464" r:id="rId16"/>
    <p:sldId id="477" r:id="rId17"/>
    <p:sldId id="465" r:id="rId18"/>
    <p:sldId id="478" r:id="rId19"/>
    <p:sldId id="467" r:id="rId20"/>
    <p:sldId id="479" r:id="rId21"/>
    <p:sldId id="474" r:id="rId22"/>
    <p:sldId id="453" r:id="rId23"/>
    <p:sldId id="484" r:id="rId24"/>
    <p:sldId id="481" r:id="rId25"/>
    <p:sldId id="359" r:id="rId26"/>
    <p:sldId id="485" r:id="rId27"/>
    <p:sldId id="408" r:id="rId2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  <a:srgbClr val="00B050"/>
    <a:srgbClr val="FF0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0" autoAdjust="0"/>
    <p:restoredTop sz="95214" autoAdjust="0"/>
  </p:normalViewPr>
  <p:slideViewPr>
    <p:cSldViewPr>
      <p:cViewPr varScale="1">
        <p:scale>
          <a:sx n="85" d="100"/>
          <a:sy n="85" d="100"/>
        </p:scale>
        <p:origin x="65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0BA6A9-D7D6-4920-89EA-8E06F90A3CA6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C0B839-B6FF-4C07-AC6D-E3D9BC0393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EE62A83-FA6C-4C50-9F1B-194A97E78523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79808C1-43DD-4996-A7AB-BEB365E84F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1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 algn="just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3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1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2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1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4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0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1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0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77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49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69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0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95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1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2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osdi</a:t>
            </a:r>
            <a:r>
              <a:rPr lang="en-US" dirty="0"/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</a:rPr>
              <a:t>osdi</a:t>
            </a:r>
            <a:r>
              <a:rPr lang="en-US" dirty="0">
                <a:solidFill>
                  <a:prstClr val="black"/>
                </a:solidFill>
              </a:rPr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22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41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0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92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31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87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0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9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38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5943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5943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8.tiff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Relationship Id="rId9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wmf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3.png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750" y="1882776"/>
            <a:ext cx="10096500" cy="14700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Architecting Programmable Data Plane Defenses</a:t>
            </a:r>
            <a:b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into the Network with </a:t>
            </a:r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FastFlex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419600"/>
            <a:ext cx="8229600" cy="762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iarong Xing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altLang="zh-CN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enqing</a:t>
            </a:r>
            <a:r>
              <a:rPr lang="en-US" altLang="zh-CN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Wu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Ang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Chen</a:t>
            </a:r>
          </a:p>
          <a:p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Rice University</a:t>
            </a:r>
          </a:p>
        </p:txBody>
      </p:sp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67927"/>
            <a:ext cx="2590800" cy="1011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Approach: </a:t>
            </a:r>
            <a:r>
              <a:rPr lang="en-US" sz="35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FastFlex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26" name="直接连接符 543">
            <a:extLst>
              <a:ext uri="{FF2B5EF4-FFF2-40B4-BE49-F238E27FC236}">
                <a16:creationId xmlns:a16="http://schemas.microsoft.com/office/drawing/2014/main" id="{8AA7CF4D-D246-4480-A44B-F34B37C7B018}"/>
              </a:ext>
            </a:extLst>
          </p:cNvPr>
          <p:cNvCxnSpPr/>
          <p:nvPr/>
        </p:nvCxnSpPr>
        <p:spPr>
          <a:xfrm>
            <a:off x="3581400" y="1478187"/>
            <a:ext cx="0" cy="35779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547">
            <a:extLst>
              <a:ext uri="{FF2B5EF4-FFF2-40B4-BE49-F238E27FC236}">
                <a16:creationId xmlns:a16="http://schemas.microsoft.com/office/drawing/2014/main" id="{87E6D291-EBCD-47E8-B844-D86D70CFC408}"/>
              </a:ext>
            </a:extLst>
          </p:cNvPr>
          <p:cNvCxnSpPr/>
          <p:nvPr/>
        </p:nvCxnSpPr>
        <p:spPr>
          <a:xfrm>
            <a:off x="8153400" y="1465257"/>
            <a:ext cx="0" cy="355087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669">
            <a:extLst>
              <a:ext uri="{FF2B5EF4-FFF2-40B4-BE49-F238E27FC236}">
                <a16:creationId xmlns:a16="http://schemas.microsoft.com/office/drawing/2014/main" id="{BEDA56F4-CFB6-4C45-B8D2-9206EAEE9CD9}"/>
              </a:ext>
            </a:extLst>
          </p:cNvPr>
          <p:cNvSpPr txBox="1"/>
          <p:nvPr/>
        </p:nvSpPr>
        <p:spPr>
          <a:xfrm>
            <a:off x="3891106" y="5320908"/>
            <a:ext cx="4321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Generate optimal deployment</a:t>
            </a:r>
          </a:p>
          <a:p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文本框 670">
            <a:extLst>
              <a:ext uri="{FF2B5EF4-FFF2-40B4-BE49-F238E27FC236}">
                <a16:creationId xmlns:a16="http://schemas.microsoft.com/office/drawing/2014/main" id="{E34CB0DE-D573-4768-B1D3-524AC8FF2F8D}"/>
              </a:ext>
            </a:extLst>
          </p:cNvPr>
          <p:cNvSpPr txBox="1"/>
          <p:nvPr/>
        </p:nvSpPr>
        <p:spPr>
          <a:xfrm>
            <a:off x="8613635" y="5296596"/>
            <a:ext cx="2911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(c) Distributed control</a:t>
            </a:r>
          </a:p>
        </p:txBody>
      </p:sp>
      <p:pic>
        <p:nvPicPr>
          <p:cNvPr id="156" name="图片 199">
            <a:extLst>
              <a:ext uri="{FF2B5EF4-FFF2-40B4-BE49-F238E27FC236}">
                <a16:creationId xmlns:a16="http://schemas.microsoft.com/office/drawing/2014/main" id="{379FE128-76D3-459F-8A14-43200E57C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22" y="1929762"/>
            <a:ext cx="632195" cy="671707"/>
          </a:xfrm>
          <a:prstGeom prst="rect">
            <a:avLst/>
          </a:prstGeom>
        </p:spPr>
      </p:pic>
      <p:pic>
        <p:nvPicPr>
          <p:cNvPr id="270" name="图片 199">
            <a:extLst>
              <a:ext uri="{FF2B5EF4-FFF2-40B4-BE49-F238E27FC236}">
                <a16:creationId xmlns:a16="http://schemas.microsoft.com/office/drawing/2014/main" id="{43E48597-583E-47C0-8CDB-2AE8944FE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53" y="1922176"/>
            <a:ext cx="632195" cy="671707"/>
          </a:xfrm>
          <a:prstGeom prst="rect">
            <a:avLst/>
          </a:prstGeom>
        </p:spPr>
      </p:pic>
      <p:pic>
        <p:nvPicPr>
          <p:cNvPr id="271" name="图片 199">
            <a:extLst>
              <a:ext uri="{FF2B5EF4-FFF2-40B4-BE49-F238E27FC236}">
                <a16:creationId xmlns:a16="http://schemas.microsoft.com/office/drawing/2014/main" id="{1C0842A1-2E2C-4A3E-92A7-4793115A9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3" y="1918504"/>
            <a:ext cx="632195" cy="671707"/>
          </a:xfrm>
          <a:prstGeom prst="rect">
            <a:avLst/>
          </a:prstGeom>
        </p:spPr>
      </p:pic>
      <p:pic>
        <p:nvPicPr>
          <p:cNvPr id="272" name="图片 199">
            <a:extLst>
              <a:ext uri="{FF2B5EF4-FFF2-40B4-BE49-F238E27FC236}">
                <a16:creationId xmlns:a16="http://schemas.microsoft.com/office/drawing/2014/main" id="{680AD257-CC63-49EB-9872-89FAC7EFA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99" y="1933333"/>
            <a:ext cx="632195" cy="671707"/>
          </a:xfrm>
          <a:prstGeom prst="rect">
            <a:avLst/>
          </a:prstGeom>
        </p:spPr>
      </p:pic>
      <p:sp>
        <p:nvSpPr>
          <p:cNvPr id="273" name="文本框 668">
            <a:extLst>
              <a:ext uri="{FF2B5EF4-FFF2-40B4-BE49-F238E27FC236}">
                <a16:creationId xmlns:a16="http://schemas.microsoft.com/office/drawing/2014/main" id="{99248739-4EF2-4E92-BEC3-86E2FB1116FB}"/>
              </a:ext>
            </a:extLst>
          </p:cNvPr>
          <p:cNvSpPr txBox="1"/>
          <p:nvPr/>
        </p:nvSpPr>
        <p:spPr>
          <a:xfrm>
            <a:off x="91343" y="5337304"/>
            <a:ext cx="3665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Joint analysis of all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3995C5-D3BE-4293-9D50-3B96DEAB843F}"/>
              </a:ext>
            </a:extLst>
          </p:cNvPr>
          <p:cNvGrpSpPr/>
          <p:nvPr/>
        </p:nvGrpSpPr>
        <p:grpSpPr>
          <a:xfrm>
            <a:off x="4002641" y="3411540"/>
            <a:ext cx="3695898" cy="1273039"/>
            <a:chOff x="3307425" y="3292640"/>
            <a:chExt cx="5226522" cy="1736560"/>
          </a:xfrm>
        </p:grpSpPr>
        <p:grpSp>
          <p:nvGrpSpPr>
            <p:cNvPr id="275" name="Group 65">
              <a:extLst>
                <a:ext uri="{FF2B5EF4-FFF2-40B4-BE49-F238E27FC236}">
                  <a16:creationId xmlns:a16="http://schemas.microsoft.com/office/drawing/2014/main" id="{746D5F03-02B8-4947-9EA7-2F11437C6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115" y="4617906"/>
              <a:ext cx="719065" cy="411294"/>
              <a:chOff x="2423" y="2253"/>
              <a:chExt cx="257" cy="147"/>
            </a:xfrm>
          </p:grpSpPr>
          <p:sp>
            <p:nvSpPr>
              <p:cNvPr id="276" name="AutoShape 66">
                <a:extLst>
                  <a:ext uri="{FF2B5EF4-FFF2-40B4-BE49-F238E27FC236}">
                    <a16:creationId xmlns:a16="http://schemas.microsoft.com/office/drawing/2014/main" id="{BC7F241A-640A-4FE1-9EFC-471F81D73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7" name="Oval 67">
                <a:extLst>
                  <a:ext uri="{FF2B5EF4-FFF2-40B4-BE49-F238E27FC236}">
                    <a16:creationId xmlns:a16="http://schemas.microsoft.com/office/drawing/2014/main" id="{0B745333-021D-4187-A034-A266EB0D7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78" name="Group 68">
                <a:extLst>
                  <a:ext uri="{FF2B5EF4-FFF2-40B4-BE49-F238E27FC236}">
                    <a16:creationId xmlns:a16="http://schemas.microsoft.com/office/drawing/2014/main" id="{5E68AD1A-2850-4F87-AA4C-0F8F3A0E0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47645447-EC6B-467C-987E-63709B906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0" name="Freeform 70">
                  <a:extLst>
                    <a:ext uri="{FF2B5EF4-FFF2-40B4-BE49-F238E27FC236}">
                      <a16:creationId xmlns:a16="http://schemas.microsoft.com/office/drawing/2014/main" id="{9060773E-613D-4C88-A10D-F0E8CC961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1" name="Freeform 71">
                  <a:extLst>
                    <a:ext uri="{FF2B5EF4-FFF2-40B4-BE49-F238E27FC236}">
                      <a16:creationId xmlns:a16="http://schemas.microsoft.com/office/drawing/2014/main" id="{7C048ADB-3D80-45B9-AFEF-24FCF6936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2" name="Freeform 72">
                  <a:extLst>
                    <a:ext uri="{FF2B5EF4-FFF2-40B4-BE49-F238E27FC236}">
                      <a16:creationId xmlns:a16="http://schemas.microsoft.com/office/drawing/2014/main" id="{EF66D6DC-55AE-42F1-9427-321DBB9E6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283" name="Group 65">
              <a:extLst>
                <a:ext uri="{FF2B5EF4-FFF2-40B4-BE49-F238E27FC236}">
                  <a16:creationId xmlns:a16="http://schemas.microsoft.com/office/drawing/2014/main" id="{DB3530FF-9BCF-4F63-B71C-CD2CE9143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7425" y="3693478"/>
              <a:ext cx="719065" cy="411294"/>
              <a:chOff x="2423" y="2253"/>
              <a:chExt cx="257" cy="147"/>
            </a:xfrm>
          </p:grpSpPr>
          <p:sp>
            <p:nvSpPr>
              <p:cNvPr id="284" name="AutoShape 66">
                <a:extLst>
                  <a:ext uri="{FF2B5EF4-FFF2-40B4-BE49-F238E27FC236}">
                    <a16:creationId xmlns:a16="http://schemas.microsoft.com/office/drawing/2014/main" id="{81798D1D-1BBD-47F8-A56C-4A9ED0843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5" name="Oval 67">
                <a:extLst>
                  <a:ext uri="{FF2B5EF4-FFF2-40B4-BE49-F238E27FC236}">
                    <a16:creationId xmlns:a16="http://schemas.microsoft.com/office/drawing/2014/main" id="{1C913BE6-85F9-4777-90F9-CCA42B3E8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86" name="Group 68">
                <a:extLst>
                  <a:ext uri="{FF2B5EF4-FFF2-40B4-BE49-F238E27FC236}">
                    <a16:creationId xmlns:a16="http://schemas.microsoft.com/office/drawing/2014/main" id="{989BEBC8-A261-4882-8C5C-10F8DA2954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87" name="Freeform 69">
                  <a:extLst>
                    <a:ext uri="{FF2B5EF4-FFF2-40B4-BE49-F238E27FC236}">
                      <a16:creationId xmlns:a16="http://schemas.microsoft.com/office/drawing/2014/main" id="{AE936004-4F5A-4BEC-8EFD-FCB6531D0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8" name="Freeform 70">
                  <a:extLst>
                    <a:ext uri="{FF2B5EF4-FFF2-40B4-BE49-F238E27FC236}">
                      <a16:creationId xmlns:a16="http://schemas.microsoft.com/office/drawing/2014/main" id="{7DCF014E-6730-48E3-8D9B-9849C4BB3D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9" name="Freeform 71">
                  <a:extLst>
                    <a:ext uri="{FF2B5EF4-FFF2-40B4-BE49-F238E27FC236}">
                      <a16:creationId xmlns:a16="http://schemas.microsoft.com/office/drawing/2014/main" id="{315E0B2E-B940-47A7-9E27-38E6D5B463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0" name="Freeform 72">
                  <a:extLst>
                    <a:ext uri="{FF2B5EF4-FFF2-40B4-BE49-F238E27FC236}">
                      <a16:creationId xmlns:a16="http://schemas.microsoft.com/office/drawing/2014/main" id="{49CCCF69-5DBA-479C-84DB-BE79DDF4F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291" name="Group 65">
              <a:extLst>
                <a:ext uri="{FF2B5EF4-FFF2-40B4-BE49-F238E27FC236}">
                  <a16:creationId xmlns:a16="http://schemas.microsoft.com/office/drawing/2014/main" id="{DD540028-B5EA-4064-A8D5-DBFA0BC495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6077" y="3292640"/>
              <a:ext cx="719065" cy="411294"/>
              <a:chOff x="2423" y="2253"/>
              <a:chExt cx="257" cy="147"/>
            </a:xfrm>
          </p:grpSpPr>
          <p:sp>
            <p:nvSpPr>
              <p:cNvPr id="292" name="AutoShape 66">
                <a:extLst>
                  <a:ext uri="{FF2B5EF4-FFF2-40B4-BE49-F238E27FC236}">
                    <a16:creationId xmlns:a16="http://schemas.microsoft.com/office/drawing/2014/main" id="{B2BC6036-4DB3-4A70-8179-E7EE5B785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3" name="Oval 67">
                <a:extLst>
                  <a:ext uri="{FF2B5EF4-FFF2-40B4-BE49-F238E27FC236}">
                    <a16:creationId xmlns:a16="http://schemas.microsoft.com/office/drawing/2014/main" id="{B93A2C91-87E8-49AF-9FB3-918EA5607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4" name="Group 68">
                <a:extLst>
                  <a:ext uri="{FF2B5EF4-FFF2-40B4-BE49-F238E27FC236}">
                    <a16:creationId xmlns:a16="http://schemas.microsoft.com/office/drawing/2014/main" id="{1C854CE1-A9F7-4E39-9C96-20A1CFBCD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95" name="Freeform 69">
                  <a:extLst>
                    <a:ext uri="{FF2B5EF4-FFF2-40B4-BE49-F238E27FC236}">
                      <a16:creationId xmlns:a16="http://schemas.microsoft.com/office/drawing/2014/main" id="{1A7D6725-EA00-40A6-80FB-1C70DF60B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6" name="Freeform 70">
                  <a:extLst>
                    <a:ext uri="{FF2B5EF4-FFF2-40B4-BE49-F238E27FC236}">
                      <a16:creationId xmlns:a16="http://schemas.microsoft.com/office/drawing/2014/main" id="{F8838EA0-6561-4647-88DC-C9774F6AC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7" name="Freeform 71">
                  <a:extLst>
                    <a:ext uri="{FF2B5EF4-FFF2-40B4-BE49-F238E27FC236}">
                      <a16:creationId xmlns:a16="http://schemas.microsoft.com/office/drawing/2014/main" id="{2DE2058A-5129-4D79-B2E8-6BBF7F0529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8" name="Freeform 72">
                  <a:extLst>
                    <a:ext uri="{FF2B5EF4-FFF2-40B4-BE49-F238E27FC236}">
                      <a16:creationId xmlns:a16="http://schemas.microsoft.com/office/drawing/2014/main" id="{A2C96296-9FAF-40B4-9992-17297DBB7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299" name="Group 65">
              <a:extLst>
                <a:ext uri="{FF2B5EF4-FFF2-40B4-BE49-F238E27FC236}">
                  <a16:creationId xmlns:a16="http://schemas.microsoft.com/office/drawing/2014/main" id="{6CCEB056-5E3B-4374-B95F-90C716B001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263" y="4228708"/>
              <a:ext cx="719065" cy="411294"/>
              <a:chOff x="2423" y="2253"/>
              <a:chExt cx="257" cy="147"/>
            </a:xfrm>
          </p:grpSpPr>
          <p:sp>
            <p:nvSpPr>
              <p:cNvPr id="300" name="AutoShape 66">
                <a:extLst>
                  <a:ext uri="{FF2B5EF4-FFF2-40B4-BE49-F238E27FC236}">
                    <a16:creationId xmlns:a16="http://schemas.microsoft.com/office/drawing/2014/main" id="{3F11B612-4E79-4ECF-AF9F-C2CDCF8D5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1" name="Oval 67">
                <a:extLst>
                  <a:ext uri="{FF2B5EF4-FFF2-40B4-BE49-F238E27FC236}">
                    <a16:creationId xmlns:a16="http://schemas.microsoft.com/office/drawing/2014/main" id="{1347A700-C78E-409E-A1FE-A9DF3B3D8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02" name="Group 68">
                <a:extLst>
                  <a:ext uri="{FF2B5EF4-FFF2-40B4-BE49-F238E27FC236}">
                    <a16:creationId xmlns:a16="http://schemas.microsoft.com/office/drawing/2014/main" id="{B0925EA3-46E8-42F9-BCED-70DFFA0515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8339577E-8343-4950-A322-8DE62ECF6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4" name="Freeform 70">
                  <a:extLst>
                    <a:ext uri="{FF2B5EF4-FFF2-40B4-BE49-F238E27FC236}">
                      <a16:creationId xmlns:a16="http://schemas.microsoft.com/office/drawing/2014/main" id="{286BF7EE-D8FA-47C9-8F72-A3F0A1BF0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5" name="Freeform 71">
                  <a:extLst>
                    <a:ext uri="{FF2B5EF4-FFF2-40B4-BE49-F238E27FC236}">
                      <a16:creationId xmlns:a16="http://schemas.microsoft.com/office/drawing/2014/main" id="{96B4D6B1-C23A-4132-8FDE-8024602B3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6" name="Freeform 72">
                  <a:extLst>
                    <a:ext uri="{FF2B5EF4-FFF2-40B4-BE49-F238E27FC236}">
                      <a16:creationId xmlns:a16="http://schemas.microsoft.com/office/drawing/2014/main" id="{9CA5EC69-E332-467A-A2E5-B52FDA00F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307" name="Group 65">
              <a:extLst>
                <a:ext uri="{FF2B5EF4-FFF2-40B4-BE49-F238E27FC236}">
                  <a16:creationId xmlns:a16="http://schemas.microsoft.com/office/drawing/2014/main" id="{BFAE4BC5-87C7-44D0-AB2E-A1C8DF12E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4882" y="3532407"/>
              <a:ext cx="719065" cy="411294"/>
              <a:chOff x="2423" y="2253"/>
              <a:chExt cx="257" cy="147"/>
            </a:xfrm>
          </p:grpSpPr>
          <p:sp>
            <p:nvSpPr>
              <p:cNvPr id="308" name="AutoShape 66">
                <a:extLst>
                  <a:ext uri="{FF2B5EF4-FFF2-40B4-BE49-F238E27FC236}">
                    <a16:creationId xmlns:a16="http://schemas.microsoft.com/office/drawing/2014/main" id="{5CF61F41-875B-4053-9D00-1F2321715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9" name="Oval 67">
                <a:extLst>
                  <a:ext uri="{FF2B5EF4-FFF2-40B4-BE49-F238E27FC236}">
                    <a16:creationId xmlns:a16="http://schemas.microsoft.com/office/drawing/2014/main" id="{1183A320-9A49-4B0B-9B80-3E0C06E53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10" name="Group 68">
                <a:extLst>
                  <a:ext uri="{FF2B5EF4-FFF2-40B4-BE49-F238E27FC236}">
                    <a16:creationId xmlns:a16="http://schemas.microsoft.com/office/drawing/2014/main" id="{F7CF0011-E6DC-42BD-B73A-8FF9B6237A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11" name="Freeform 69">
                  <a:extLst>
                    <a:ext uri="{FF2B5EF4-FFF2-40B4-BE49-F238E27FC236}">
                      <a16:creationId xmlns:a16="http://schemas.microsoft.com/office/drawing/2014/main" id="{6F6A2081-7CB9-43CF-8297-51A58C08A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2" name="Freeform 70">
                  <a:extLst>
                    <a:ext uri="{FF2B5EF4-FFF2-40B4-BE49-F238E27FC236}">
                      <a16:creationId xmlns:a16="http://schemas.microsoft.com/office/drawing/2014/main" id="{C67211D8-6F62-406B-A4CB-3A58659F5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3" name="Freeform 71">
                  <a:extLst>
                    <a:ext uri="{FF2B5EF4-FFF2-40B4-BE49-F238E27FC236}">
                      <a16:creationId xmlns:a16="http://schemas.microsoft.com/office/drawing/2014/main" id="{6EFE75C7-F479-4B46-9C5F-42F3D622A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4" name="Freeform 72">
                  <a:extLst>
                    <a:ext uri="{FF2B5EF4-FFF2-40B4-BE49-F238E27FC236}">
                      <a16:creationId xmlns:a16="http://schemas.microsoft.com/office/drawing/2014/main" id="{39EF2F1E-66FB-4E09-89BE-5E93D3169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cxnSp>
          <p:nvCxnSpPr>
            <p:cNvPr id="315" name="直接连接符 2">
              <a:extLst>
                <a:ext uri="{FF2B5EF4-FFF2-40B4-BE49-F238E27FC236}">
                  <a16:creationId xmlns:a16="http://schemas.microsoft.com/office/drawing/2014/main" id="{DB6D0539-AEF7-4D6A-820F-81BA737977F3}"/>
                </a:ext>
              </a:extLst>
            </p:cNvPr>
            <p:cNvCxnSpPr>
              <a:stCxn id="284" idx="4"/>
              <a:endCxn id="292" idx="2"/>
            </p:cNvCxnSpPr>
            <p:nvPr/>
          </p:nvCxnSpPr>
          <p:spPr>
            <a:xfrm flipV="1">
              <a:off x="4026490" y="3498287"/>
              <a:ext cx="1222385" cy="400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48">
              <a:extLst>
                <a:ext uri="{FF2B5EF4-FFF2-40B4-BE49-F238E27FC236}">
                  <a16:creationId xmlns:a16="http://schemas.microsoft.com/office/drawing/2014/main" id="{04C45786-1400-4773-A2CC-A1AFF3EAD3F7}"/>
                </a:ext>
              </a:extLst>
            </p:cNvPr>
            <p:cNvCxnSpPr>
              <a:stCxn id="292" idx="4"/>
              <a:endCxn id="308" idx="2"/>
            </p:cNvCxnSpPr>
            <p:nvPr/>
          </p:nvCxnSpPr>
          <p:spPr>
            <a:xfrm>
              <a:off x="5965142" y="3498287"/>
              <a:ext cx="1852538" cy="2397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52">
              <a:extLst>
                <a:ext uri="{FF2B5EF4-FFF2-40B4-BE49-F238E27FC236}">
                  <a16:creationId xmlns:a16="http://schemas.microsoft.com/office/drawing/2014/main" id="{4C069B0E-BDA2-45DB-9A6F-84BB13D113AA}"/>
                </a:ext>
              </a:extLst>
            </p:cNvPr>
            <p:cNvCxnSpPr>
              <a:endCxn id="276" idx="2"/>
            </p:cNvCxnSpPr>
            <p:nvPr/>
          </p:nvCxnSpPr>
          <p:spPr>
            <a:xfrm>
              <a:off x="3927108" y="4076857"/>
              <a:ext cx="851804" cy="746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54">
              <a:extLst>
                <a:ext uri="{FF2B5EF4-FFF2-40B4-BE49-F238E27FC236}">
                  <a16:creationId xmlns:a16="http://schemas.microsoft.com/office/drawing/2014/main" id="{F8B3964E-E64B-4ED2-8981-2C6848307D8D}"/>
                </a:ext>
              </a:extLst>
            </p:cNvPr>
            <p:cNvCxnSpPr>
              <a:stCxn id="276" idx="4"/>
              <a:endCxn id="300" idx="2"/>
            </p:cNvCxnSpPr>
            <p:nvPr/>
          </p:nvCxnSpPr>
          <p:spPr>
            <a:xfrm flipV="1">
              <a:off x="5495179" y="4434355"/>
              <a:ext cx="1048881" cy="3891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56">
              <a:extLst>
                <a:ext uri="{FF2B5EF4-FFF2-40B4-BE49-F238E27FC236}">
                  <a16:creationId xmlns:a16="http://schemas.microsoft.com/office/drawing/2014/main" id="{1CFAC5B2-4635-4993-9D35-5950983C1F85}"/>
                </a:ext>
              </a:extLst>
            </p:cNvPr>
            <p:cNvCxnSpPr>
              <a:stCxn id="300" idx="4"/>
            </p:cNvCxnSpPr>
            <p:nvPr/>
          </p:nvCxnSpPr>
          <p:spPr>
            <a:xfrm flipV="1">
              <a:off x="7260328" y="3883743"/>
              <a:ext cx="603573" cy="550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0" name="图片 199">
            <a:extLst>
              <a:ext uri="{FF2B5EF4-FFF2-40B4-BE49-F238E27FC236}">
                <a16:creationId xmlns:a16="http://schemas.microsoft.com/office/drawing/2014/main" id="{9C70E309-9CC5-4052-9B1B-E785F2A32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31" y="1996714"/>
            <a:ext cx="632195" cy="671707"/>
          </a:xfrm>
          <a:prstGeom prst="rect">
            <a:avLst/>
          </a:prstGeom>
        </p:spPr>
      </p:pic>
      <p:pic>
        <p:nvPicPr>
          <p:cNvPr id="321" name="图片 199">
            <a:extLst>
              <a:ext uri="{FF2B5EF4-FFF2-40B4-BE49-F238E27FC236}">
                <a16:creationId xmlns:a16="http://schemas.microsoft.com/office/drawing/2014/main" id="{1E460D97-C97F-4D70-9FC8-F454559D1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93" y="2307555"/>
            <a:ext cx="632195" cy="671707"/>
          </a:xfrm>
          <a:prstGeom prst="rect">
            <a:avLst/>
          </a:prstGeom>
        </p:spPr>
      </p:pic>
      <p:pic>
        <p:nvPicPr>
          <p:cNvPr id="322" name="图片 199">
            <a:extLst>
              <a:ext uri="{FF2B5EF4-FFF2-40B4-BE49-F238E27FC236}">
                <a16:creationId xmlns:a16="http://schemas.microsoft.com/office/drawing/2014/main" id="{593C1BD4-5215-46CF-9474-558735A59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6" y="2588583"/>
            <a:ext cx="632195" cy="671707"/>
          </a:xfrm>
          <a:prstGeom prst="rect">
            <a:avLst/>
          </a:prstGeom>
        </p:spPr>
      </p:pic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DB31014-DF01-45E4-8836-D3B2210E894A}"/>
              </a:ext>
            </a:extLst>
          </p:cNvPr>
          <p:cNvGrpSpPr/>
          <p:nvPr/>
        </p:nvGrpSpPr>
        <p:grpSpPr>
          <a:xfrm>
            <a:off x="8283754" y="2943370"/>
            <a:ext cx="3695898" cy="1273039"/>
            <a:chOff x="3307425" y="3292640"/>
            <a:chExt cx="5226522" cy="1736560"/>
          </a:xfrm>
        </p:grpSpPr>
        <p:grpSp>
          <p:nvGrpSpPr>
            <p:cNvPr id="324" name="Group 65">
              <a:extLst>
                <a:ext uri="{FF2B5EF4-FFF2-40B4-BE49-F238E27FC236}">
                  <a16:creationId xmlns:a16="http://schemas.microsoft.com/office/drawing/2014/main" id="{D4E59F23-F9F3-4B33-934F-98E4957A7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115" y="4617906"/>
              <a:ext cx="719065" cy="411294"/>
              <a:chOff x="2423" y="2253"/>
              <a:chExt cx="257" cy="147"/>
            </a:xfrm>
          </p:grpSpPr>
          <p:sp>
            <p:nvSpPr>
              <p:cNvPr id="362" name="AutoShape 66">
                <a:extLst>
                  <a:ext uri="{FF2B5EF4-FFF2-40B4-BE49-F238E27FC236}">
                    <a16:creationId xmlns:a16="http://schemas.microsoft.com/office/drawing/2014/main" id="{804ADF7E-8298-4D41-8BD2-257A4BA13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Oval 67">
                <a:extLst>
                  <a:ext uri="{FF2B5EF4-FFF2-40B4-BE49-F238E27FC236}">
                    <a16:creationId xmlns:a16="http://schemas.microsoft.com/office/drawing/2014/main" id="{F4D3396E-F7A5-471F-A8B8-5EB182542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64" name="Group 68">
                <a:extLst>
                  <a:ext uri="{FF2B5EF4-FFF2-40B4-BE49-F238E27FC236}">
                    <a16:creationId xmlns:a16="http://schemas.microsoft.com/office/drawing/2014/main" id="{23B5557B-4CEF-421A-8D94-FAC68991F2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65" name="Freeform 69">
                  <a:extLst>
                    <a:ext uri="{FF2B5EF4-FFF2-40B4-BE49-F238E27FC236}">
                      <a16:creationId xmlns:a16="http://schemas.microsoft.com/office/drawing/2014/main" id="{5B3A61B6-520F-41E8-ACA2-5D8AE672C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6" name="Freeform 70">
                  <a:extLst>
                    <a:ext uri="{FF2B5EF4-FFF2-40B4-BE49-F238E27FC236}">
                      <a16:creationId xmlns:a16="http://schemas.microsoft.com/office/drawing/2014/main" id="{18693341-F7F6-47AB-B689-3355315CF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7" name="Freeform 71">
                  <a:extLst>
                    <a:ext uri="{FF2B5EF4-FFF2-40B4-BE49-F238E27FC236}">
                      <a16:creationId xmlns:a16="http://schemas.microsoft.com/office/drawing/2014/main" id="{816B9735-FD3D-4E25-A371-8D087E458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8" name="Freeform 72">
                  <a:extLst>
                    <a:ext uri="{FF2B5EF4-FFF2-40B4-BE49-F238E27FC236}">
                      <a16:creationId xmlns:a16="http://schemas.microsoft.com/office/drawing/2014/main" id="{C50CF1B1-5461-473E-BC1C-8716E33B9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325" name="Group 65">
              <a:extLst>
                <a:ext uri="{FF2B5EF4-FFF2-40B4-BE49-F238E27FC236}">
                  <a16:creationId xmlns:a16="http://schemas.microsoft.com/office/drawing/2014/main" id="{6335745F-5C59-4417-834F-810459CC9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7425" y="3693478"/>
              <a:ext cx="719065" cy="411294"/>
              <a:chOff x="2423" y="2253"/>
              <a:chExt cx="257" cy="147"/>
            </a:xfrm>
          </p:grpSpPr>
          <p:sp>
            <p:nvSpPr>
              <p:cNvPr id="355" name="AutoShape 66">
                <a:extLst>
                  <a:ext uri="{FF2B5EF4-FFF2-40B4-BE49-F238E27FC236}">
                    <a16:creationId xmlns:a16="http://schemas.microsoft.com/office/drawing/2014/main" id="{55E05425-B2D3-44D3-A59D-8C8434B22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Oval 67">
                <a:extLst>
                  <a:ext uri="{FF2B5EF4-FFF2-40B4-BE49-F238E27FC236}">
                    <a16:creationId xmlns:a16="http://schemas.microsoft.com/office/drawing/2014/main" id="{4085FF05-0A84-40E3-9916-D75E8E910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57" name="Group 68">
                <a:extLst>
                  <a:ext uri="{FF2B5EF4-FFF2-40B4-BE49-F238E27FC236}">
                    <a16:creationId xmlns:a16="http://schemas.microsoft.com/office/drawing/2014/main" id="{AAC37691-4292-4A07-B4A3-54E9B82398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58" name="Freeform 69">
                  <a:extLst>
                    <a:ext uri="{FF2B5EF4-FFF2-40B4-BE49-F238E27FC236}">
                      <a16:creationId xmlns:a16="http://schemas.microsoft.com/office/drawing/2014/main" id="{132FD574-F3A0-4E35-89AD-ACFEB5FA9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9" name="Freeform 70">
                  <a:extLst>
                    <a:ext uri="{FF2B5EF4-FFF2-40B4-BE49-F238E27FC236}">
                      <a16:creationId xmlns:a16="http://schemas.microsoft.com/office/drawing/2014/main" id="{40556E24-C8A0-42FF-B1B2-7400D7214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0" name="Freeform 71">
                  <a:extLst>
                    <a:ext uri="{FF2B5EF4-FFF2-40B4-BE49-F238E27FC236}">
                      <a16:creationId xmlns:a16="http://schemas.microsoft.com/office/drawing/2014/main" id="{5A9DB374-0F60-4C39-B1F7-774A99D851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1" name="Freeform 72">
                  <a:extLst>
                    <a:ext uri="{FF2B5EF4-FFF2-40B4-BE49-F238E27FC236}">
                      <a16:creationId xmlns:a16="http://schemas.microsoft.com/office/drawing/2014/main" id="{D4A320C0-C239-405F-8825-9C593139C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326" name="Group 65">
              <a:extLst>
                <a:ext uri="{FF2B5EF4-FFF2-40B4-BE49-F238E27FC236}">
                  <a16:creationId xmlns:a16="http://schemas.microsoft.com/office/drawing/2014/main" id="{64AE0291-9710-4E4B-A640-319368EB5F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6077" y="3292640"/>
              <a:ext cx="719065" cy="411294"/>
              <a:chOff x="2423" y="2253"/>
              <a:chExt cx="257" cy="147"/>
            </a:xfrm>
          </p:grpSpPr>
          <p:sp>
            <p:nvSpPr>
              <p:cNvPr id="348" name="AutoShape 66">
                <a:extLst>
                  <a:ext uri="{FF2B5EF4-FFF2-40B4-BE49-F238E27FC236}">
                    <a16:creationId xmlns:a16="http://schemas.microsoft.com/office/drawing/2014/main" id="{EBF179CA-65FF-4DA1-A6F2-95ED3AE62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9" name="Oval 67">
                <a:extLst>
                  <a:ext uri="{FF2B5EF4-FFF2-40B4-BE49-F238E27FC236}">
                    <a16:creationId xmlns:a16="http://schemas.microsoft.com/office/drawing/2014/main" id="{524586C1-8CEB-490B-9DD1-BCFF5DA9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50" name="Group 68">
                <a:extLst>
                  <a:ext uri="{FF2B5EF4-FFF2-40B4-BE49-F238E27FC236}">
                    <a16:creationId xmlns:a16="http://schemas.microsoft.com/office/drawing/2014/main" id="{A9D9BF16-E915-4A46-9F1F-362018FB4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51" name="Freeform 69">
                  <a:extLst>
                    <a:ext uri="{FF2B5EF4-FFF2-40B4-BE49-F238E27FC236}">
                      <a16:creationId xmlns:a16="http://schemas.microsoft.com/office/drawing/2014/main" id="{85EBDD49-BF53-42EC-8FE6-5CD168B39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2" name="Freeform 70">
                  <a:extLst>
                    <a:ext uri="{FF2B5EF4-FFF2-40B4-BE49-F238E27FC236}">
                      <a16:creationId xmlns:a16="http://schemas.microsoft.com/office/drawing/2014/main" id="{206E6F18-17A9-4788-9E2A-A7A0197BB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3" name="Freeform 71">
                  <a:extLst>
                    <a:ext uri="{FF2B5EF4-FFF2-40B4-BE49-F238E27FC236}">
                      <a16:creationId xmlns:a16="http://schemas.microsoft.com/office/drawing/2014/main" id="{7D03407A-4F53-4AD2-B2AC-020095F06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4" name="Freeform 72">
                  <a:extLst>
                    <a:ext uri="{FF2B5EF4-FFF2-40B4-BE49-F238E27FC236}">
                      <a16:creationId xmlns:a16="http://schemas.microsoft.com/office/drawing/2014/main" id="{ECED87A9-50C2-4198-A328-857D49523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327" name="Group 65">
              <a:extLst>
                <a:ext uri="{FF2B5EF4-FFF2-40B4-BE49-F238E27FC236}">
                  <a16:creationId xmlns:a16="http://schemas.microsoft.com/office/drawing/2014/main" id="{151E09EA-BA87-4D81-B43B-CA98158A6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263" y="4228708"/>
              <a:ext cx="719065" cy="411294"/>
              <a:chOff x="2423" y="2253"/>
              <a:chExt cx="257" cy="147"/>
            </a:xfrm>
          </p:grpSpPr>
          <p:sp>
            <p:nvSpPr>
              <p:cNvPr id="341" name="AutoShape 66">
                <a:extLst>
                  <a:ext uri="{FF2B5EF4-FFF2-40B4-BE49-F238E27FC236}">
                    <a16:creationId xmlns:a16="http://schemas.microsoft.com/office/drawing/2014/main" id="{03509DB0-3946-46DB-8A82-88B9B8D0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2" name="Oval 67">
                <a:extLst>
                  <a:ext uri="{FF2B5EF4-FFF2-40B4-BE49-F238E27FC236}">
                    <a16:creationId xmlns:a16="http://schemas.microsoft.com/office/drawing/2014/main" id="{BC61FE20-2A13-4FBE-BF2B-29716265B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43" name="Group 68">
                <a:extLst>
                  <a:ext uri="{FF2B5EF4-FFF2-40B4-BE49-F238E27FC236}">
                    <a16:creationId xmlns:a16="http://schemas.microsoft.com/office/drawing/2014/main" id="{04AA2EC5-4FCA-409A-9D41-090365959B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44" name="Freeform 69">
                  <a:extLst>
                    <a:ext uri="{FF2B5EF4-FFF2-40B4-BE49-F238E27FC236}">
                      <a16:creationId xmlns:a16="http://schemas.microsoft.com/office/drawing/2014/main" id="{6528C8D7-81D5-4638-B941-D9752C58F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5" name="Freeform 70">
                  <a:extLst>
                    <a:ext uri="{FF2B5EF4-FFF2-40B4-BE49-F238E27FC236}">
                      <a16:creationId xmlns:a16="http://schemas.microsoft.com/office/drawing/2014/main" id="{16F178BE-79E6-430B-B4B7-BFA482A1B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6" name="Freeform 71">
                  <a:extLst>
                    <a:ext uri="{FF2B5EF4-FFF2-40B4-BE49-F238E27FC236}">
                      <a16:creationId xmlns:a16="http://schemas.microsoft.com/office/drawing/2014/main" id="{41F53756-90A7-41EF-8A52-C946D75B6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7" name="Freeform 72">
                  <a:extLst>
                    <a:ext uri="{FF2B5EF4-FFF2-40B4-BE49-F238E27FC236}">
                      <a16:creationId xmlns:a16="http://schemas.microsoft.com/office/drawing/2014/main" id="{6AC9FC6D-3F0C-4A09-A5FC-67BBF440A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328" name="Group 65">
              <a:extLst>
                <a:ext uri="{FF2B5EF4-FFF2-40B4-BE49-F238E27FC236}">
                  <a16:creationId xmlns:a16="http://schemas.microsoft.com/office/drawing/2014/main" id="{94CC2A4B-D084-41B7-86C3-DBE084289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4882" y="3532407"/>
              <a:ext cx="719065" cy="411294"/>
              <a:chOff x="2423" y="2253"/>
              <a:chExt cx="257" cy="147"/>
            </a:xfrm>
          </p:grpSpPr>
          <p:sp>
            <p:nvSpPr>
              <p:cNvPr id="334" name="AutoShape 66">
                <a:extLst>
                  <a:ext uri="{FF2B5EF4-FFF2-40B4-BE49-F238E27FC236}">
                    <a16:creationId xmlns:a16="http://schemas.microsoft.com/office/drawing/2014/main" id="{900A393A-EDD1-4008-B722-F0C7BEA6C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5" name="Oval 67">
                <a:extLst>
                  <a:ext uri="{FF2B5EF4-FFF2-40B4-BE49-F238E27FC236}">
                    <a16:creationId xmlns:a16="http://schemas.microsoft.com/office/drawing/2014/main" id="{24C93F1E-179C-4D53-8214-697E2DC61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36" name="Group 68">
                <a:extLst>
                  <a:ext uri="{FF2B5EF4-FFF2-40B4-BE49-F238E27FC236}">
                    <a16:creationId xmlns:a16="http://schemas.microsoft.com/office/drawing/2014/main" id="{BD14FA01-690D-462C-8A83-F8601DCE30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37" name="Freeform 69">
                  <a:extLst>
                    <a:ext uri="{FF2B5EF4-FFF2-40B4-BE49-F238E27FC236}">
                      <a16:creationId xmlns:a16="http://schemas.microsoft.com/office/drawing/2014/main" id="{687C42B4-3497-4719-ACF2-61C9BC697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38" name="Freeform 70">
                  <a:extLst>
                    <a:ext uri="{FF2B5EF4-FFF2-40B4-BE49-F238E27FC236}">
                      <a16:creationId xmlns:a16="http://schemas.microsoft.com/office/drawing/2014/main" id="{87B86262-F842-4B29-A5F6-B1C59677AE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39" name="Freeform 71">
                  <a:extLst>
                    <a:ext uri="{FF2B5EF4-FFF2-40B4-BE49-F238E27FC236}">
                      <a16:creationId xmlns:a16="http://schemas.microsoft.com/office/drawing/2014/main" id="{EF03CE9D-0ACD-463B-8AF5-D12ED50FC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0" name="Freeform 72">
                  <a:extLst>
                    <a:ext uri="{FF2B5EF4-FFF2-40B4-BE49-F238E27FC236}">
                      <a16:creationId xmlns:a16="http://schemas.microsoft.com/office/drawing/2014/main" id="{99577227-CFCA-48F6-89AF-2035C811C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cxnSp>
          <p:nvCxnSpPr>
            <p:cNvPr id="329" name="直接连接符 2">
              <a:extLst>
                <a:ext uri="{FF2B5EF4-FFF2-40B4-BE49-F238E27FC236}">
                  <a16:creationId xmlns:a16="http://schemas.microsoft.com/office/drawing/2014/main" id="{E6A41B4B-C481-44C0-8FD8-49D37F5634C2}"/>
                </a:ext>
              </a:extLst>
            </p:cNvPr>
            <p:cNvCxnSpPr>
              <a:stCxn id="355" idx="4"/>
              <a:endCxn id="348" idx="2"/>
            </p:cNvCxnSpPr>
            <p:nvPr/>
          </p:nvCxnSpPr>
          <p:spPr>
            <a:xfrm flipV="1">
              <a:off x="4026490" y="3498287"/>
              <a:ext cx="1222385" cy="400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48">
              <a:extLst>
                <a:ext uri="{FF2B5EF4-FFF2-40B4-BE49-F238E27FC236}">
                  <a16:creationId xmlns:a16="http://schemas.microsoft.com/office/drawing/2014/main" id="{A0FD78BA-01A3-4E2B-8330-02387760D2BC}"/>
                </a:ext>
              </a:extLst>
            </p:cNvPr>
            <p:cNvCxnSpPr>
              <a:stCxn id="348" idx="4"/>
              <a:endCxn id="334" idx="2"/>
            </p:cNvCxnSpPr>
            <p:nvPr/>
          </p:nvCxnSpPr>
          <p:spPr>
            <a:xfrm>
              <a:off x="5965142" y="3498287"/>
              <a:ext cx="1852538" cy="2397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52">
              <a:extLst>
                <a:ext uri="{FF2B5EF4-FFF2-40B4-BE49-F238E27FC236}">
                  <a16:creationId xmlns:a16="http://schemas.microsoft.com/office/drawing/2014/main" id="{AA1A482F-21B8-42A2-8285-A29F1DA47144}"/>
                </a:ext>
              </a:extLst>
            </p:cNvPr>
            <p:cNvCxnSpPr>
              <a:endCxn id="362" idx="2"/>
            </p:cNvCxnSpPr>
            <p:nvPr/>
          </p:nvCxnSpPr>
          <p:spPr>
            <a:xfrm>
              <a:off x="3927108" y="4076857"/>
              <a:ext cx="851804" cy="746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54">
              <a:extLst>
                <a:ext uri="{FF2B5EF4-FFF2-40B4-BE49-F238E27FC236}">
                  <a16:creationId xmlns:a16="http://schemas.microsoft.com/office/drawing/2014/main" id="{79F47BDF-6A69-45A4-82B2-CF38A434D702}"/>
                </a:ext>
              </a:extLst>
            </p:cNvPr>
            <p:cNvCxnSpPr>
              <a:stCxn id="362" idx="4"/>
              <a:endCxn id="341" idx="2"/>
            </p:cNvCxnSpPr>
            <p:nvPr/>
          </p:nvCxnSpPr>
          <p:spPr>
            <a:xfrm flipV="1">
              <a:off x="5495179" y="4434355"/>
              <a:ext cx="1048881" cy="3891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56">
              <a:extLst>
                <a:ext uri="{FF2B5EF4-FFF2-40B4-BE49-F238E27FC236}">
                  <a16:creationId xmlns:a16="http://schemas.microsoft.com/office/drawing/2014/main" id="{C1F2C731-9737-4943-9D32-6CD22B66EDC7}"/>
                </a:ext>
              </a:extLst>
            </p:cNvPr>
            <p:cNvCxnSpPr>
              <a:stCxn id="341" idx="4"/>
            </p:cNvCxnSpPr>
            <p:nvPr/>
          </p:nvCxnSpPr>
          <p:spPr>
            <a:xfrm flipV="1">
              <a:off x="7260328" y="3883743"/>
              <a:ext cx="603573" cy="550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2970ED1-A36F-4558-A263-D72A5DB427EA}"/>
              </a:ext>
            </a:extLst>
          </p:cNvPr>
          <p:cNvSpPr/>
          <p:nvPr/>
        </p:nvSpPr>
        <p:spPr>
          <a:xfrm>
            <a:off x="4168050" y="3312193"/>
            <a:ext cx="186941" cy="322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Arrow: Down 377">
            <a:extLst>
              <a:ext uri="{FF2B5EF4-FFF2-40B4-BE49-F238E27FC236}">
                <a16:creationId xmlns:a16="http://schemas.microsoft.com/office/drawing/2014/main" id="{997DE621-361F-4FDF-9C4A-EC1711E052A5}"/>
              </a:ext>
            </a:extLst>
          </p:cNvPr>
          <p:cNvSpPr/>
          <p:nvPr/>
        </p:nvSpPr>
        <p:spPr>
          <a:xfrm>
            <a:off x="5567242" y="2887934"/>
            <a:ext cx="186941" cy="322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Arrow: Down 378">
            <a:extLst>
              <a:ext uri="{FF2B5EF4-FFF2-40B4-BE49-F238E27FC236}">
                <a16:creationId xmlns:a16="http://schemas.microsoft.com/office/drawing/2014/main" id="{313CDAC1-A3BC-4844-A8A1-58175D26793E}"/>
              </a:ext>
            </a:extLst>
          </p:cNvPr>
          <p:cNvSpPr/>
          <p:nvPr/>
        </p:nvSpPr>
        <p:spPr>
          <a:xfrm>
            <a:off x="7257357" y="3130255"/>
            <a:ext cx="186941" cy="322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2" descr="http://findicons.com/files/icons/1681/siena/128/gear_yellow.png">
            <a:extLst>
              <a:ext uri="{FF2B5EF4-FFF2-40B4-BE49-F238E27FC236}">
                <a16:creationId xmlns:a16="http://schemas.microsoft.com/office/drawing/2014/main" id="{3DCAE074-3771-F445-A0E6-07E7F243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9101" y="3251739"/>
            <a:ext cx="570407" cy="570408"/>
          </a:xfrm>
          <a:prstGeom prst="rect">
            <a:avLst/>
          </a:prstGeom>
          <a:noFill/>
        </p:spPr>
      </p:pic>
      <p:pic>
        <p:nvPicPr>
          <p:cNvPr id="127" name="Picture 4" descr="http://findicons.com/files/icons/1681/siena/128/gear_red.png">
            <a:extLst>
              <a:ext uri="{FF2B5EF4-FFF2-40B4-BE49-F238E27FC236}">
                <a16:creationId xmlns:a16="http://schemas.microsoft.com/office/drawing/2014/main" id="{81AB85CC-DBD0-1645-A46D-73FAEAB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8938" y="3182010"/>
            <a:ext cx="1315268" cy="1315269"/>
          </a:xfrm>
          <a:prstGeom prst="rect">
            <a:avLst/>
          </a:prstGeom>
          <a:noFill/>
        </p:spPr>
      </p:pic>
      <p:pic>
        <p:nvPicPr>
          <p:cNvPr id="129" name="Picture 2" descr="http://findicons.com/files/icons/1681/siena/128/gear_yellow.png">
            <a:extLst>
              <a:ext uri="{FF2B5EF4-FFF2-40B4-BE49-F238E27FC236}">
                <a16:creationId xmlns:a16="http://schemas.microsoft.com/office/drawing/2014/main" id="{B784856C-BECA-894F-9D08-71B6AB44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421" y="3625260"/>
            <a:ext cx="767190" cy="767191"/>
          </a:xfrm>
          <a:prstGeom prst="rect">
            <a:avLst/>
          </a:prstGeom>
          <a:noFill/>
        </p:spPr>
      </p:pic>
      <p:cxnSp>
        <p:nvCxnSpPr>
          <p:cNvPr id="3" name="直接箭头连接符 2"/>
          <p:cNvCxnSpPr>
            <a:stCxn id="271" idx="2"/>
          </p:cNvCxnSpPr>
          <p:nvPr/>
        </p:nvCxnSpPr>
        <p:spPr>
          <a:xfrm>
            <a:off x="542611" y="2590211"/>
            <a:ext cx="999140" cy="60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56" idx="2"/>
          </p:cNvCxnSpPr>
          <p:nvPr/>
        </p:nvCxnSpPr>
        <p:spPr>
          <a:xfrm>
            <a:off x="1416920" y="2601469"/>
            <a:ext cx="242671" cy="580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0" idx="2"/>
          </p:cNvCxnSpPr>
          <p:nvPr/>
        </p:nvCxnSpPr>
        <p:spPr>
          <a:xfrm flipH="1">
            <a:off x="1773342" y="2593883"/>
            <a:ext cx="466909" cy="562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72" idx="2"/>
          </p:cNvCxnSpPr>
          <p:nvPr/>
        </p:nvCxnSpPr>
        <p:spPr>
          <a:xfrm flipH="1">
            <a:off x="1993448" y="2605040"/>
            <a:ext cx="992749" cy="551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594">
            <a:extLst>
              <a:ext uri="{FF2B5EF4-FFF2-40B4-BE49-F238E27FC236}">
                <a16:creationId xmlns:a16="http://schemas.microsoft.com/office/drawing/2014/main" id="{8339173E-2B26-4BA1-8760-B1152A16B8CD}"/>
              </a:ext>
            </a:extLst>
          </p:cNvPr>
          <p:cNvSpPr/>
          <p:nvPr/>
        </p:nvSpPr>
        <p:spPr>
          <a:xfrm rot="20454435">
            <a:off x="8979351" y="3035855"/>
            <a:ext cx="426992" cy="14760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矩形 594">
            <a:extLst>
              <a:ext uri="{FF2B5EF4-FFF2-40B4-BE49-F238E27FC236}">
                <a16:creationId xmlns:a16="http://schemas.microsoft.com/office/drawing/2014/main" id="{8339173E-2B26-4BA1-8760-B1152A16B8CD}"/>
              </a:ext>
            </a:extLst>
          </p:cNvPr>
          <p:cNvSpPr/>
          <p:nvPr/>
        </p:nvSpPr>
        <p:spPr>
          <a:xfrm rot="20454435">
            <a:off x="9855955" y="3769878"/>
            <a:ext cx="426992" cy="14760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矩形 594">
            <a:extLst>
              <a:ext uri="{FF2B5EF4-FFF2-40B4-BE49-F238E27FC236}">
                <a16:creationId xmlns:a16="http://schemas.microsoft.com/office/drawing/2014/main" id="{8339173E-2B26-4BA1-8760-B1152A16B8CD}"/>
              </a:ext>
            </a:extLst>
          </p:cNvPr>
          <p:cNvSpPr/>
          <p:nvPr/>
        </p:nvSpPr>
        <p:spPr>
          <a:xfrm rot="19046585">
            <a:off x="10990255" y="3423457"/>
            <a:ext cx="426992" cy="14760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273" grpId="0"/>
      <p:bldP spid="24" grpId="0" animBg="1"/>
      <p:bldP spid="378" grpId="0" animBg="1"/>
      <p:bldP spid="379" grpId="0" animBg="1"/>
      <p:bldP spid="144" grpId="0" animBg="1"/>
      <p:bldP spid="148" grpId="0" animBg="1"/>
      <p:bldP spid="1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80076" y="1295400"/>
            <a:ext cx="64770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Motivation: Mitigating network attacks</a:t>
            </a: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State of the art: SDN </a:t>
            </a:r>
            <a:r>
              <a:rPr lang="en-US" altLang="zh-CN" sz="2400" dirty="0">
                <a:solidFill>
                  <a:srgbClr val="008000"/>
                </a:solidFill>
                <a:latin typeface="Tahoma"/>
                <a:cs typeface="Tahoma"/>
              </a:rPr>
              <a:t>defenses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FastFlex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Resource multiplexing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Optimal placements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Distributed control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Dynamic scaling</a:t>
            </a: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latin typeface="Tahoma"/>
                <a:cs typeface="Tahoma"/>
              </a:rPr>
              <a:t>Case study: Link-flooding attacks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07C1-BB82-4C3F-A1D3-6C1CEA3F9C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691" y="1323033"/>
            <a:ext cx="304800" cy="412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AA4F3-F9C6-4B2D-995F-56293A93C0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691" y="1735224"/>
            <a:ext cx="304800" cy="41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69873-1E9A-4320-9D3E-4B339912B1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691" y="2174628"/>
            <a:ext cx="304800" cy="41219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81AA87F-1B26-4F9D-A025-D5D1C381C0E2}"/>
              </a:ext>
            </a:extLst>
          </p:cNvPr>
          <p:cNvSpPr/>
          <p:nvPr/>
        </p:nvSpPr>
        <p:spPr>
          <a:xfrm>
            <a:off x="2057400" y="2684773"/>
            <a:ext cx="464029" cy="2108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hallenge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#1: Resource multiplexing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4D4E9B-70C0-4FA0-B671-DFD5D03B5C6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928899" y="2232361"/>
            <a:ext cx="2350291" cy="193329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AE9430-C920-4E1A-8848-1A6B7E6012D3}"/>
              </a:ext>
            </a:extLst>
          </p:cNvPr>
          <p:cNvCxnSpPr>
            <a:cxnSpLocks/>
            <a:endCxn id="41" idx="7"/>
          </p:cNvCxnSpPr>
          <p:nvPr/>
        </p:nvCxnSpPr>
        <p:spPr>
          <a:xfrm flipH="1">
            <a:off x="6468131" y="2232361"/>
            <a:ext cx="2175768" cy="196014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49B61F5-08FF-4B18-863D-2D59B8EE3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15" y="1928499"/>
            <a:ext cx="607723" cy="6077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8D314C4-8724-4F26-8369-DB8E319D3407}"/>
              </a:ext>
            </a:extLst>
          </p:cNvPr>
          <p:cNvSpPr txBox="1">
            <a:spLocks/>
          </p:cNvSpPr>
          <p:nvPr/>
        </p:nvSpPr>
        <p:spPr>
          <a:xfrm>
            <a:off x="4714337" y="1235003"/>
            <a:ext cx="2447429" cy="577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Security ”apps”</a:t>
            </a:r>
          </a:p>
        </p:txBody>
      </p:sp>
      <p:pic>
        <p:nvPicPr>
          <p:cNvPr id="35" name="Picture 2" descr="ç¸å³å¾ç">
            <a:extLst>
              <a:ext uri="{FF2B5EF4-FFF2-40B4-BE49-F238E27FC236}">
                <a16:creationId xmlns:a16="http://schemas.microsoft.com/office/drawing/2014/main" id="{C9FDBFF0-424A-4B64-A729-1CD00D56A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097" y="1732257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ç¸å³å¾ç">
            <a:extLst>
              <a:ext uri="{FF2B5EF4-FFF2-40B4-BE49-F238E27FC236}">
                <a16:creationId xmlns:a16="http://schemas.microsoft.com/office/drawing/2014/main" id="{E93883B7-695E-422B-934C-101D14A45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13364" r="8959" b="15599"/>
          <a:stretch/>
        </p:blipFill>
        <p:spPr bwMode="auto">
          <a:xfrm>
            <a:off x="6831965" y="2364954"/>
            <a:ext cx="562650" cy="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âsecurity logoâçå¾çæç´¢ç»æ">
            <a:extLst>
              <a:ext uri="{FF2B5EF4-FFF2-40B4-BE49-F238E27FC236}">
                <a16:creationId xmlns:a16="http://schemas.microsoft.com/office/drawing/2014/main" id="{0B3AA111-0637-4EF9-9CBA-99172371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9" y="2314804"/>
            <a:ext cx="842264" cy="94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âfirewall logoâçå¾çæç´¢ç»æ">
            <a:extLst>
              <a:ext uri="{FF2B5EF4-FFF2-40B4-BE49-F238E27FC236}">
                <a16:creationId xmlns:a16="http://schemas.microsoft.com/office/drawing/2014/main" id="{DA0A1873-1EF6-4ACB-8A8A-823329E51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3581400" y="2057400"/>
            <a:ext cx="1057229" cy="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10">
            <a:extLst>
              <a:ext uri="{FF2B5EF4-FFF2-40B4-BE49-F238E27FC236}">
                <a16:creationId xmlns:a16="http://schemas.microsoft.com/office/drawing/2014/main" id="{D1033343-56A5-4473-837C-A91436ADC411}"/>
              </a:ext>
            </a:extLst>
          </p:cNvPr>
          <p:cNvGrpSpPr>
            <a:grpSpLocks/>
          </p:cNvGrpSpPr>
          <p:nvPr/>
        </p:nvGrpSpPr>
        <p:grpSpPr bwMode="auto">
          <a:xfrm>
            <a:off x="4960885" y="4144632"/>
            <a:ext cx="1765848" cy="649385"/>
            <a:chOff x="2423" y="2253"/>
            <a:chExt cx="257" cy="147"/>
          </a:xfrm>
        </p:grpSpPr>
        <p:sp>
          <p:nvSpPr>
            <p:cNvPr id="40" name="AutoShape 70">
              <a:extLst>
                <a:ext uri="{FF2B5EF4-FFF2-40B4-BE49-F238E27FC236}">
                  <a16:creationId xmlns:a16="http://schemas.microsoft.com/office/drawing/2014/main" id="{F226CA58-2E1C-402A-9796-7EF530B5C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0FAB9473-29E8-4D9A-B811-418C49A7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2" name="Group 13">
              <a:extLst>
                <a:ext uri="{FF2B5EF4-FFF2-40B4-BE49-F238E27FC236}">
                  <a16:creationId xmlns:a16="http://schemas.microsoft.com/office/drawing/2014/main" id="{C87F8AC0-7979-46EA-BD2B-1217F3701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B0D1D44D-8740-4C2A-A131-8643558E0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0311A0F7-675B-436D-A917-CE32E7FFC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2641BE4B-C521-4117-BD6C-B260C5651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F02B84A2-CCB4-455B-BAAF-736FB935D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53" name="Picture 2" descr="ç¸å³å¾ç">
            <a:extLst>
              <a:ext uri="{FF2B5EF4-FFF2-40B4-BE49-F238E27FC236}">
                <a16:creationId xmlns:a16="http://schemas.microsoft.com/office/drawing/2014/main" id="{179620D8-5B7D-491B-9440-CDC2672B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72" y="2852649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D09290-1FF3-40F3-BA60-D1038AA9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72" y="3280946"/>
            <a:ext cx="607723" cy="607723"/>
          </a:xfrm>
          <a:prstGeom prst="rect">
            <a:avLst/>
          </a:prstGeom>
        </p:spPr>
      </p:pic>
      <p:pic>
        <p:nvPicPr>
          <p:cNvPr id="55" name="Picture 10" descr="âfirewall logoâçå¾çæç´¢ç»æ">
            <a:extLst>
              <a:ext uri="{FF2B5EF4-FFF2-40B4-BE49-F238E27FC236}">
                <a16:creationId xmlns:a16="http://schemas.microsoft.com/office/drawing/2014/main" id="{82B02932-B893-42C4-A1B4-7A489A4B3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6376049" y="3132710"/>
            <a:ext cx="693028" cy="4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05E3DE-D4BF-4D34-858A-D4BDBCBC6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999" y="3605650"/>
            <a:ext cx="1898339" cy="1546227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1765086" y="5261934"/>
            <a:ext cx="8345929" cy="1443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Problem:</a:t>
            </a:r>
          </a:p>
          <a:p>
            <a:pPr marL="1200150" lvl="2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How to d</a:t>
            </a:r>
            <a:r>
              <a:rPr lang="en-US" altLang="zh-CN" sz="2200" dirty="0">
                <a:latin typeface="Tahoma"/>
                <a:cs typeface="Tahoma"/>
                <a:sym typeface="Wingdings" panose="05000000000000000000" pitchFamily="2" charset="2"/>
              </a:rPr>
              <a:t>eploy multiple applications in a single switch?</a:t>
            </a:r>
            <a:endParaRPr lang="en-US" sz="2200" dirty="0">
              <a:latin typeface="Tahoma"/>
              <a:cs typeface="Tahoma"/>
              <a:sym typeface="Wingdings" panose="05000000000000000000" pitchFamily="2" charset="2"/>
            </a:endParaRPr>
          </a:p>
          <a:p>
            <a:pPr marL="1200150" lvl="2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How to deploy a large application in a single switch?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161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71091"/>
            <a:ext cx="8087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olution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: Program decomposition + sharing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9" name="下箭头 58"/>
          <p:cNvSpPr/>
          <p:nvPr/>
        </p:nvSpPr>
        <p:spPr>
          <a:xfrm rot="16200000">
            <a:off x="1990892" y="2787697"/>
            <a:ext cx="369688" cy="72067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70091"/>
            <a:ext cx="1066800" cy="113347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2743200" y="2058076"/>
            <a:ext cx="1316194" cy="1810228"/>
            <a:chOff x="1597981" y="2099248"/>
            <a:chExt cx="1180730" cy="1623918"/>
          </a:xfrm>
          <a:solidFill>
            <a:schemeClr val="bg1">
              <a:lumMod val="95000"/>
            </a:schemeClr>
          </a:solidFill>
        </p:grpSpPr>
        <p:sp>
          <p:nvSpPr>
            <p:cNvPr id="89" name="矩形 88"/>
            <p:cNvSpPr/>
            <p:nvPr/>
          </p:nvSpPr>
          <p:spPr>
            <a:xfrm>
              <a:off x="1597981" y="2099248"/>
              <a:ext cx="1180730" cy="162391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78932" y="2168859"/>
              <a:ext cx="1064844" cy="1554127"/>
              <a:chOff x="1783402" y="1844563"/>
              <a:chExt cx="2139941" cy="3123231"/>
            </a:xfrm>
            <a:grpFill/>
          </p:grpSpPr>
          <p:sp>
            <p:nvSpPr>
              <p:cNvPr id="91" name="椭圆 90"/>
              <p:cNvSpPr/>
              <p:nvPr/>
            </p:nvSpPr>
            <p:spPr>
              <a:xfrm>
                <a:off x="2547119" y="1844563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A</a:t>
                </a: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552754" y="255955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B</a:t>
                </a: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2552754" y="445304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F</a:t>
                </a: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408597" y="339156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E</a:t>
                </a: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1785901" y="3084361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C</a:t>
                </a: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1783402" y="3848208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D</a:t>
                </a:r>
              </a:p>
            </p:txBody>
          </p:sp>
          <p:cxnSp>
            <p:nvCxnSpPr>
              <p:cNvPr id="112" name="直接箭头连接符 111"/>
              <p:cNvCxnSpPr>
                <a:stCxn id="91" idx="4"/>
                <a:endCxn id="98" idx="0"/>
              </p:cNvCxnSpPr>
              <p:nvPr/>
            </p:nvCxnSpPr>
            <p:spPr>
              <a:xfrm>
                <a:off x="2804493" y="2359313"/>
                <a:ext cx="5634" cy="200243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stCxn id="98" idx="3"/>
                <a:endCxn id="102" idx="7"/>
              </p:cNvCxnSpPr>
              <p:nvPr/>
            </p:nvCxnSpPr>
            <p:spPr>
              <a:xfrm flipH="1">
                <a:off x="2225264" y="2998920"/>
                <a:ext cx="402873" cy="160824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98" idx="5"/>
                <a:endCxn id="101" idx="1"/>
              </p:cNvCxnSpPr>
              <p:nvPr/>
            </p:nvCxnSpPr>
            <p:spPr>
              <a:xfrm>
                <a:off x="2992116" y="2998920"/>
                <a:ext cx="491864" cy="468029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102" idx="4"/>
                <a:endCxn id="108" idx="0"/>
              </p:cNvCxnSpPr>
              <p:nvPr/>
            </p:nvCxnSpPr>
            <p:spPr>
              <a:xfrm flipH="1">
                <a:off x="2040775" y="3599109"/>
                <a:ext cx="2499" cy="249099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108" idx="5"/>
                <a:endCxn id="100" idx="1"/>
              </p:cNvCxnSpPr>
              <p:nvPr/>
            </p:nvCxnSpPr>
            <p:spPr>
              <a:xfrm>
                <a:off x="2222765" y="4287572"/>
                <a:ext cx="405373" cy="240858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01" idx="3"/>
                <a:endCxn id="100" idx="7"/>
              </p:cNvCxnSpPr>
              <p:nvPr/>
            </p:nvCxnSpPr>
            <p:spPr>
              <a:xfrm flipH="1">
                <a:off x="2992116" y="3830930"/>
                <a:ext cx="491864" cy="697500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文本框 50"/>
          <p:cNvSpPr txBox="1"/>
          <p:nvPr/>
        </p:nvSpPr>
        <p:spPr>
          <a:xfrm>
            <a:off x="590532" y="4065665"/>
            <a:ext cx="160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 programs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512564" y="4112015"/>
            <a:ext cx="244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flow graph</a:t>
            </a:r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618235" y="5577273"/>
            <a:ext cx="8955529" cy="998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maller components are easier to pack than larger ones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18235" y="6126476"/>
            <a:ext cx="8955529" cy="44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Component sharing improves resource utilization.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598622" y="2096751"/>
            <a:ext cx="1279479" cy="1743864"/>
            <a:chOff x="5674943" y="943409"/>
            <a:chExt cx="1180730" cy="1609275"/>
          </a:xfrm>
          <a:solidFill>
            <a:schemeClr val="bg1">
              <a:lumMod val="95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5674943" y="943409"/>
              <a:ext cx="1180730" cy="16092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5924" y="1013022"/>
              <a:ext cx="258132" cy="25813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6138728" y="1411005"/>
              <a:ext cx="258132" cy="25813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6138728" y="2271215"/>
              <a:ext cx="258132" cy="25813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6138729" y="1825293"/>
              <a:ext cx="258132" cy="25813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  <p:cxnSp>
          <p:nvCxnSpPr>
            <p:cNvPr id="32" name="直接箭头连接符 31"/>
            <p:cNvCxnSpPr>
              <a:stCxn id="28" idx="4"/>
              <a:endCxn id="29" idx="0"/>
            </p:cNvCxnSpPr>
            <p:nvPr/>
          </p:nvCxnSpPr>
          <p:spPr>
            <a:xfrm>
              <a:off x="6264990" y="1271155"/>
              <a:ext cx="2804" cy="139850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9" idx="4"/>
              <a:endCxn id="31" idx="0"/>
            </p:cNvCxnSpPr>
            <p:nvPr/>
          </p:nvCxnSpPr>
          <p:spPr>
            <a:xfrm>
              <a:off x="6267794" y="1669137"/>
              <a:ext cx="1" cy="156155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31" idx="4"/>
              <a:endCxn id="30" idx="0"/>
            </p:cNvCxnSpPr>
            <p:nvPr/>
          </p:nvCxnSpPr>
          <p:spPr>
            <a:xfrm flipH="1">
              <a:off x="6267794" y="2083425"/>
              <a:ext cx="1" cy="187790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396210" y="2112779"/>
            <a:ext cx="1289432" cy="1773421"/>
            <a:chOff x="1597981" y="2099248"/>
            <a:chExt cx="1180730" cy="1623918"/>
          </a:xfrm>
          <a:solidFill>
            <a:schemeClr val="bg1">
              <a:lumMod val="95000"/>
            </a:schemeClr>
          </a:solidFill>
        </p:grpSpPr>
        <p:sp>
          <p:nvSpPr>
            <p:cNvPr id="36" name="矩形 35"/>
            <p:cNvSpPr/>
            <p:nvPr/>
          </p:nvSpPr>
          <p:spPr>
            <a:xfrm>
              <a:off x="1597981" y="2099248"/>
              <a:ext cx="1180730" cy="162391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678932" y="2168860"/>
              <a:ext cx="1064844" cy="1554126"/>
              <a:chOff x="1783402" y="1844565"/>
              <a:chExt cx="2139941" cy="3123229"/>
            </a:xfrm>
            <a:grpFill/>
          </p:grpSpPr>
          <p:sp>
            <p:nvSpPr>
              <p:cNvPr id="38" name="椭圆 37"/>
              <p:cNvSpPr/>
              <p:nvPr/>
            </p:nvSpPr>
            <p:spPr>
              <a:xfrm>
                <a:off x="2547120" y="1844565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A</a:t>
                </a: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552754" y="255955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B</a:t>
                </a: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2552754" y="445304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F</a:t>
                </a: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408597" y="3391566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E</a:t>
                </a: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785901" y="3084361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C</a:t>
                </a: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783402" y="3848208"/>
                <a:ext cx="514746" cy="51474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D</a:t>
                </a:r>
              </a:p>
            </p:txBody>
          </p:sp>
          <p:cxnSp>
            <p:nvCxnSpPr>
              <p:cNvPr id="44" name="直接箭头连接符 43"/>
              <p:cNvCxnSpPr>
                <a:stCxn id="38" idx="4"/>
                <a:endCxn id="39" idx="0"/>
              </p:cNvCxnSpPr>
              <p:nvPr/>
            </p:nvCxnSpPr>
            <p:spPr>
              <a:xfrm>
                <a:off x="2804493" y="2359313"/>
                <a:ext cx="5634" cy="200243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39" idx="3"/>
                <a:endCxn id="42" idx="7"/>
              </p:cNvCxnSpPr>
              <p:nvPr/>
            </p:nvCxnSpPr>
            <p:spPr>
              <a:xfrm flipH="1">
                <a:off x="2225264" y="2998920"/>
                <a:ext cx="402873" cy="160824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39" idx="5"/>
                <a:endCxn id="41" idx="1"/>
              </p:cNvCxnSpPr>
              <p:nvPr/>
            </p:nvCxnSpPr>
            <p:spPr>
              <a:xfrm>
                <a:off x="2992116" y="2998920"/>
                <a:ext cx="491864" cy="468029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42" idx="4"/>
                <a:endCxn id="43" idx="0"/>
              </p:cNvCxnSpPr>
              <p:nvPr/>
            </p:nvCxnSpPr>
            <p:spPr>
              <a:xfrm flipH="1">
                <a:off x="2040775" y="3599109"/>
                <a:ext cx="2499" cy="249099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43" idx="5"/>
                <a:endCxn id="40" idx="1"/>
              </p:cNvCxnSpPr>
              <p:nvPr/>
            </p:nvCxnSpPr>
            <p:spPr>
              <a:xfrm>
                <a:off x="2222765" y="4287572"/>
                <a:ext cx="405373" cy="240858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41" idx="3"/>
                <a:endCxn id="40" idx="7"/>
              </p:cNvCxnSpPr>
              <p:nvPr/>
            </p:nvCxnSpPr>
            <p:spPr>
              <a:xfrm flipH="1">
                <a:off x="2992116" y="3830930"/>
                <a:ext cx="491864" cy="697500"/>
              </a:xfrm>
              <a:prstGeom prst="straightConnector1">
                <a:avLst/>
              </a:prstGeom>
              <a:grpFill/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文本框 49"/>
          <p:cNvSpPr txBox="1"/>
          <p:nvPr/>
        </p:nvSpPr>
        <p:spPr>
          <a:xfrm>
            <a:off x="5926660" y="2713621"/>
            <a:ext cx="32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+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9517782" y="2096751"/>
            <a:ext cx="1769316" cy="1858740"/>
            <a:chOff x="4894048" y="3962280"/>
            <a:chExt cx="2189959" cy="2300642"/>
          </a:xfrm>
        </p:grpSpPr>
        <p:sp>
          <p:nvSpPr>
            <p:cNvPr id="54" name="椭圆 53"/>
            <p:cNvSpPr/>
            <p:nvPr/>
          </p:nvSpPr>
          <p:spPr>
            <a:xfrm>
              <a:off x="4894048" y="3962280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5708627" y="4249429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5814331" y="5851853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sp>
          <p:nvSpPr>
            <p:cNvPr id="57" name="椭圆 56"/>
            <p:cNvSpPr/>
            <p:nvPr/>
          </p:nvSpPr>
          <p:spPr>
            <a:xfrm>
              <a:off x="6075467" y="4952542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  <p:sp>
          <p:nvSpPr>
            <p:cNvPr id="58" name="椭圆 57"/>
            <p:cNvSpPr/>
            <p:nvPr/>
          </p:nvSpPr>
          <p:spPr>
            <a:xfrm>
              <a:off x="4894049" y="4778926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4989744" y="5554776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61" name="直接箭头连接符 60"/>
            <p:cNvCxnSpPr>
              <a:stCxn id="54" idx="6"/>
              <a:endCxn id="55" idx="2"/>
            </p:cNvCxnSpPr>
            <p:nvPr/>
          </p:nvCxnSpPr>
          <p:spPr>
            <a:xfrm>
              <a:off x="5305117" y="4167815"/>
              <a:ext cx="403510" cy="28714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5" idx="3"/>
              <a:endCxn id="58" idx="7"/>
            </p:cNvCxnSpPr>
            <p:nvPr/>
          </p:nvCxnSpPr>
          <p:spPr>
            <a:xfrm flipH="1">
              <a:off x="5244918" y="4600298"/>
              <a:ext cx="523909" cy="23882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5" idx="5"/>
              <a:endCxn id="57" idx="1"/>
            </p:cNvCxnSpPr>
            <p:nvPr/>
          </p:nvCxnSpPr>
          <p:spPr>
            <a:xfrm>
              <a:off x="6059497" y="4600298"/>
              <a:ext cx="76171" cy="412445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8" idx="4"/>
              <a:endCxn id="60" idx="0"/>
            </p:cNvCxnSpPr>
            <p:nvPr/>
          </p:nvCxnSpPr>
          <p:spPr>
            <a:xfrm>
              <a:off x="5099584" y="5189995"/>
              <a:ext cx="95695" cy="364781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60" idx="5"/>
              <a:endCxn id="56" idx="2"/>
            </p:cNvCxnSpPr>
            <p:nvPr/>
          </p:nvCxnSpPr>
          <p:spPr>
            <a:xfrm>
              <a:off x="5340614" y="5905645"/>
              <a:ext cx="473717" cy="15174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7" idx="3"/>
              <a:endCxn id="56" idx="0"/>
            </p:cNvCxnSpPr>
            <p:nvPr/>
          </p:nvCxnSpPr>
          <p:spPr>
            <a:xfrm flipH="1">
              <a:off x="6019865" y="5303411"/>
              <a:ext cx="115802" cy="548441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4" idx="4"/>
              <a:endCxn id="58" idx="0"/>
            </p:cNvCxnSpPr>
            <p:nvPr/>
          </p:nvCxnSpPr>
          <p:spPr>
            <a:xfrm>
              <a:off x="5099583" y="4373349"/>
              <a:ext cx="1" cy="4055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58" idx="5"/>
              <a:endCxn id="57" idx="2"/>
            </p:cNvCxnSpPr>
            <p:nvPr/>
          </p:nvCxnSpPr>
          <p:spPr>
            <a:xfrm>
              <a:off x="5244918" y="5129795"/>
              <a:ext cx="830549" cy="282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/>
            <p:cNvSpPr/>
            <p:nvPr/>
          </p:nvSpPr>
          <p:spPr>
            <a:xfrm>
              <a:off x="6672938" y="5460524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ysClr val="windowText" lastClr="000000"/>
                  </a:solidFill>
                </a:rPr>
                <a:t>G</a:t>
              </a:r>
            </a:p>
          </p:txBody>
        </p:sp>
        <p:cxnSp>
          <p:nvCxnSpPr>
            <p:cNvPr id="70" name="直接箭头连接符 69"/>
            <p:cNvCxnSpPr>
              <a:stCxn id="57" idx="5"/>
              <a:endCxn id="69" idx="1"/>
            </p:cNvCxnSpPr>
            <p:nvPr/>
          </p:nvCxnSpPr>
          <p:spPr>
            <a:xfrm>
              <a:off x="6426336" y="5303411"/>
              <a:ext cx="306802" cy="2173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/>
          <p:cNvSpPr txBox="1"/>
          <p:nvPr/>
        </p:nvSpPr>
        <p:spPr>
          <a:xfrm>
            <a:off x="5501011" y="4112015"/>
            <a:ext cx="244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flow graph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9225059" y="4115971"/>
            <a:ext cx="2494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data flow graph</a:t>
            </a:r>
          </a:p>
        </p:txBody>
      </p:sp>
      <p:sp>
        <p:nvSpPr>
          <p:cNvPr id="74" name="下箭头 73"/>
          <p:cNvSpPr/>
          <p:nvPr/>
        </p:nvSpPr>
        <p:spPr>
          <a:xfrm rot="16200000">
            <a:off x="8076991" y="2694273"/>
            <a:ext cx="437683" cy="85322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2">
            <a:extLst>
              <a:ext uri="{FF2B5EF4-FFF2-40B4-BE49-F238E27FC236}">
                <a16:creationId xmlns:a16="http://schemas.microsoft.com/office/drawing/2014/main" id="{1D9BCEB4-8D57-47B6-836C-95AE1139A17D}"/>
              </a:ext>
            </a:extLst>
          </p:cNvPr>
          <p:cNvSpPr/>
          <p:nvPr/>
        </p:nvSpPr>
        <p:spPr>
          <a:xfrm>
            <a:off x="4958159" y="2489938"/>
            <a:ext cx="620230" cy="9277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55">
            <a:extLst>
              <a:ext uri="{FF2B5EF4-FFF2-40B4-BE49-F238E27FC236}">
                <a16:creationId xmlns:a16="http://schemas.microsoft.com/office/drawing/2014/main" id="{BF08B1E9-8900-4B03-B081-B54AE4C3349F}"/>
              </a:ext>
            </a:extLst>
          </p:cNvPr>
          <p:cNvSpPr/>
          <p:nvPr/>
        </p:nvSpPr>
        <p:spPr>
          <a:xfrm rot="6048690">
            <a:off x="6755078" y="2393173"/>
            <a:ext cx="620230" cy="131309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9AE06C-9D1F-4C63-BDD6-83E326D43A98}"/>
              </a:ext>
            </a:extLst>
          </p:cNvPr>
          <p:cNvSpPr/>
          <p:nvPr/>
        </p:nvSpPr>
        <p:spPr>
          <a:xfrm rot="5866111">
            <a:off x="9798124" y="2197721"/>
            <a:ext cx="689551" cy="157029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直接连接符 543">
            <a:extLst>
              <a:ext uri="{FF2B5EF4-FFF2-40B4-BE49-F238E27FC236}">
                <a16:creationId xmlns:a16="http://schemas.microsoft.com/office/drawing/2014/main" id="{8AA7CF4D-D246-4480-A44B-F34B37C7B018}"/>
              </a:ext>
            </a:extLst>
          </p:cNvPr>
          <p:cNvCxnSpPr>
            <a:cxnSpLocks/>
          </p:cNvCxnSpPr>
          <p:nvPr/>
        </p:nvCxnSpPr>
        <p:spPr>
          <a:xfrm>
            <a:off x="4343400" y="1810555"/>
            <a:ext cx="0" cy="21725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1" grpId="0"/>
      <p:bldP spid="52" grpId="0"/>
      <p:bldP spid="24" grpId="0"/>
      <p:bldP spid="25" grpId="0"/>
      <p:bldP spid="50" grpId="0"/>
      <p:bldP spid="71" grpId="0"/>
      <p:bldP spid="72" grpId="0"/>
      <p:bldP spid="74" grpId="0" animBg="1"/>
      <p:bldP spid="75" grpId="0" animBg="1"/>
      <p:bldP spid="76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#2: D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efense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placement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C26CB48-0ED2-4B21-BBFB-A6D3FFF5A991}"/>
              </a:ext>
            </a:extLst>
          </p:cNvPr>
          <p:cNvGrpSpPr/>
          <p:nvPr/>
        </p:nvGrpSpPr>
        <p:grpSpPr>
          <a:xfrm>
            <a:off x="3562231" y="3352800"/>
            <a:ext cx="5378569" cy="1852629"/>
            <a:chOff x="3307425" y="3292640"/>
            <a:chExt cx="5226522" cy="1736560"/>
          </a:xfrm>
        </p:grpSpPr>
        <p:grpSp>
          <p:nvGrpSpPr>
            <p:cNvPr id="83" name="Group 65">
              <a:extLst>
                <a:ext uri="{FF2B5EF4-FFF2-40B4-BE49-F238E27FC236}">
                  <a16:creationId xmlns:a16="http://schemas.microsoft.com/office/drawing/2014/main" id="{C8CD3286-2523-493B-A43E-7E86DEE00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115" y="4617906"/>
              <a:ext cx="719065" cy="411294"/>
              <a:chOff x="2423" y="2253"/>
              <a:chExt cx="257" cy="147"/>
            </a:xfrm>
          </p:grpSpPr>
          <p:sp>
            <p:nvSpPr>
              <p:cNvPr id="191" name="AutoShape 66">
                <a:extLst>
                  <a:ext uri="{FF2B5EF4-FFF2-40B4-BE49-F238E27FC236}">
                    <a16:creationId xmlns:a16="http://schemas.microsoft.com/office/drawing/2014/main" id="{203DE989-F015-4C43-9C2B-7C1A5C528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Oval 67">
                <a:extLst>
                  <a:ext uri="{FF2B5EF4-FFF2-40B4-BE49-F238E27FC236}">
                    <a16:creationId xmlns:a16="http://schemas.microsoft.com/office/drawing/2014/main" id="{FA5ACC79-50BD-42E1-A93C-F1CD75A4A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93" name="Group 68">
                <a:extLst>
                  <a:ext uri="{FF2B5EF4-FFF2-40B4-BE49-F238E27FC236}">
                    <a16:creationId xmlns:a16="http://schemas.microsoft.com/office/drawing/2014/main" id="{8D2CF3C6-4826-48F0-84A6-8620FBCC3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94" name="Freeform 69">
                  <a:extLst>
                    <a:ext uri="{FF2B5EF4-FFF2-40B4-BE49-F238E27FC236}">
                      <a16:creationId xmlns:a16="http://schemas.microsoft.com/office/drawing/2014/main" id="{6733701F-8DCE-46C7-9E0F-3DEA53A96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5" name="Freeform 70">
                  <a:extLst>
                    <a:ext uri="{FF2B5EF4-FFF2-40B4-BE49-F238E27FC236}">
                      <a16:creationId xmlns:a16="http://schemas.microsoft.com/office/drawing/2014/main" id="{37251413-50CF-4477-AEAC-CDD70AEEB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6" name="Freeform 71">
                  <a:extLst>
                    <a:ext uri="{FF2B5EF4-FFF2-40B4-BE49-F238E27FC236}">
                      <a16:creationId xmlns:a16="http://schemas.microsoft.com/office/drawing/2014/main" id="{8130978B-635C-4E2A-A1FB-45A0BAEB4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7" name="Freeform 72">
                  <a:extLst>
                    <a:ext uri="{FF2B5EF4-FFF2-40B4-BE49-F238E27FC236}">
                      <a16:creationId xmlns:a16="http://schemas.microsoft.com/office/drawing/2014/main" id="{80A99581-CBA5-4FE7-97BC-C0F1C994A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85" name="Group 65">
              <a:extLst>
                <a:ext uri="{FF2B5EF4-FFF2-40B4-BE49-F238E27FC236}">
                  <a16:creationId xmlns:a16="http://schemas.microsoft.com/office/drawing/2014/main" id="{074C9EDB-5E21-4F41-9C64-0AA06757E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7425" y="3693478"/>
              <a:ext cx="719065" cy="411294"/>
              <a:chOff x="2423" y="2253"/>
              <a:chExt cx="257" cy="147"/>
            </a:xfrm>
          </p:grpSpPr>
          <p:sp>
            <p:nvSpPr>
              <p:cNvPr id="184" name="AutoShape 66">
                <a:extLst>
                  <a:ext uri="{FF2B5EF4-FFF2-40B4-BE49-F238E27FC236}">
                    <a16:creationId xmlns:a16="http://schemas.microsoft.com/office/drawing/2014/main" id="{CAAFF938-DA2A-463E-905E-38639197D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Oval 67">
                <a:extLst>
                  <a:ext uri="{FF2B5EF4-FFF2-40B4-BE49-F238E27FC236}">
                    <a16:creationId xmlns:a16="http://schemas.microsoft.com/office/drawing/2014/main" id="{528A25AB-5253-43DB-89F5-622E941ED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86" name="Group 68">
                <a:extLst>
                  <a:ext uri="{FF2B5EF4-FFF2-40B4-BE49-F238E27FC236}">
                    <a16:creationId xmlns:a16="http://schemas.microsoft.com/office/drawing/2014/main" id="{7C1FCB24-6961-42D4-B93A-36CE7E68F5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87" name="Freeform 69">
                  <a:extLst>
                    <a:ext uri="{FF2B5EF4-FFF2-40B4-BE49-F238E27FC236}">
                      <a16:creationId xmlns:a16="http://schemas.microsoft.com/office/drawing/2014/main" id="{8A61D115-FE64-4FE4-9C3E-A539C149E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8" name="Freeform 70">
                  <a:extLst>
                    <a:ext uri="{FF2B5EF4-FFF2-40B4-BE49-F238E27FC236}">
                      <a16:creationId xmlns:a16="http://schemas.microsoft.com/office/drawing/2014/main" id="{5C4FBCC5-9A42-4BB8-9E7E-8222CEEAD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9" name="Freeform 71">
                  <a:extLst>
                    <a:ext uri="{FF2B5EF4-FFF2-40B4-BE49-F238E27FC236}">
                      <a16:creationId xmlns:a16="http://schemas.microsoft.com/office/drawing/2014/main" id="{743A9B43-BF18-4C30-995D-D6F8ECF5A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EDDFDC8F-8B93-4C3F-AC82-9024F4DF3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86" name="Group 65">
              <a:extLst>
                <a:ext uri="{FF2B5EF4-FFF2-40B4-BE49-F238E27FC236}">
                  <a16:creationId xmlns:a16="http://schemas.microsoft.com/office/drawing/2014/main" id="{BA811B82-57BA-43F9-9B3C-B9AD8F80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6077" y="3292640"/>
              <a:ext cx="719065" cy="411294"/>
              <a:chOff x="2423" y="2253"/>
              <a:chExt cx="257" cy="147"/>
            </a:xfrm>
          </p:grpSpPr>
          <p:sp>
            <p:nvSpPr>
              <p:cNvPr id="158" name="AutoShape 66">
                <a:extLst>
                  <a:ext uri="{FF2B5EF4-FFF2-40B4-BE49-F238E27FC236}">
                    <a16:creationId xmlns:a16="http://schemas.microsoft.com/office/drawing/2014/main" id="{8B9A6B77-125F-4DBF-ADDB-251A96950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Oval 67">
                <a:extLst>
                  <a:ext uri="{FF2B5EF4-FFF2-40B4-BE49-F238E27FC236}">
                    <a16:creationId xmlns:a16="http://schemas.microsoft.com/office/drawing/2014/main" id="{4277E518-F817-45FA-9AB7-5605C21F4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60" name="Group 68">
                <a:extLst>
                  <a:ext uri="{FF2B5EF4-FFF2-40B4-BE49-F238E27FC236}">
                    <a16:creationId xmlns:a16="http://schemas.microsoft.com/office/drawing/2014/main" id="{FAC1C89E-B459-4FDC-B696-49EC8943A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78" name="Freeform 69">
                  <a:extLst>
                    <a:ext uri="{FF2B5EF4-FFF2-40B4-BE49-F238E27FC236}">
                      <a16:creationId xmlns:a16="http://schemas.microsoft.com/office/drawing/2014/main" id="{10DBFB5D-6C14-4AD7-9F9A-17B2255E2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9" name="Freeform 70">
                  <a:extLst>
                    <a:ext uri="{FF2B5EF4-FFF2-40B4-BE49-F238E27FC236}">
                      <a16:creationId xmlns:a16="http://schemas.microsoft.com/office/drawing/2014/main" id="{BD8D8018-BD97-4E40-88B9-3EC2A5DAB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0" name="Freeform 71">
                  <a:extLst>
                    <a:ext uri="{FF2B5EF4-FFF2-40B4-BE49-F238E27FC236}">
                      <a16:creationId xmlns:a16="http://schemas.microsoft.com/office/drawing/2014/main" id="{90C891E0-B251-475A-A23C-8A0794353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3" name="Freeform 72">
                  <a:extLst>
                    <a:ext uri="{FF2B5EF4-FFF2-40B4-BE49-F238E27FC236}">
                      <a16:creationId xmlns:a16="http://schemas.microsoft.com/office/drawing/2014/main" id="{30F5C4DB-5503-4687-951F-50BE5918D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2" name="Group 65">
              <a:extLst>
                <a:ext uri="{FF2B5EF4-FFF2-40B4-BE49-F238E27FC236}">
                  <a16:creationId xmlns:a16="http://schemas.microsoft.com/office/drawing/2014/main" id="{03054288-DB48-4758-BE2C-1453414F3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263" y="4228708"/>
              <a:ext cx="719065" cy="411294"/>
              <a:chOff x="2423" y="2253"/>
              <a:chExt cx="257" cy="147"/>
            </a:xfrm>
          </p:grpSpPr>
          <p:sp>
            <p:nvSpPr>
              <p:cNvPr id="143" name="AutoShape 66">
                <a:extLst>
                  <a:ext uri="{FF2B5EF4-FFF2-40B4-BE49-F238E27FC236}">
                    <a16:creationId xmlns:a16="http://schemas.microsoft.com/office/drawing/2014/main" id="{DEB3ABC8-4624-457C-A433-52400F54E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Oval 67">
                <a:extLst>
                  <a:ext uri="{FF2B5EF4-FFF2-40B4-BE49-F238E27FC236}">
                    <a16:creationId xmlns:a16="http://schemas.microsoft.com/office/drawing/2014/main" id="{E60BE09D-C0ED-4632-B365-9C408FA1F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45" name="Group 68">
                <a:extLst>
                  <a:ext uri="{FF2B5EF4-FFF2-40B4-BE49-F238E27FC236}">
                    <a16:creationId xmlns:a16="http://schemas.microsoft.com/office/drawing/2014/main" id="{174F8019-724B-4BA1-8133-6BEF0893E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46" name="Freeform 69">
                  <a:extLst>
                    <a:ext uri="{FF2B5EF4-FFF2-40B4-BE49-F238E27FC236}">
                      <a16:creationId xmlns:a16="http://schemas.microsoft.com/office/drawing/2014/main" id="{B08A128C-A178-4D5A-B705-591DCF05F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7" name="Freeform 70">
                  <a:extLst>
                    <a:ext uri="{FF2B5EF4-FFF2-40B4-BE49-F238E27FC236}">
                      <a16:creationId xmlns:a16="http://schemas.microsoft.com/office/drawing/2014/main" id="{8189E97E-0994-4DA2-A126-2E8039A81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8" name="Freeform 71">
                  <a:extLst>
                    <a:ext uri="{FF2B5EF4-FFF2-40B4-BE49-F238E27FC236}">
                      <a16:creationId xmlns:a16="http://schemas.microsoft.com/office/drawing/2014/main" id="{A5DEB72A-F4EC-415F-A6C7-31B3B0856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9" name="Freeform 72">
                  <a:extLst>
                    <a:ext uri="{FF2B5EF4-FFF2-40B4-BE49-F238E27FC236}">
                      <a16:creationId xmlns:a16="http://schemas.microsoft.com/office/drawing/2014/main" id="{BED78209-A142-4E1A-BC14-2549FA31E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3" name="Group 65">
              <a:extLst>
                <a:ext uri="{FF2B5EF4-FFF2-40B4-BE49-F238E27FC236}">
                  <a16:creationId xmlns:a16="http://schemas.microsoft.com/office/drawing/2014/main" id="{9EE6D2A2-80F6-47B6-8B6E-B3B44366BA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4882" y="3532407"/>
              <a:ext cx="719065" cy="411294"/>
              <a:chOff x="2423" y="2253"/>
              <a:chExt cx="257" cy="147"/>
            </a:xfrm>
          </p:grpSpPr>
          <p:sp>
            <p:nvSpPr>
              <p:cNvPr id="103" name="AutoShape 66">
                <a:extLst>
                  <a:ext uri="{FF2B5EF4-FFF2-40B4-BE49-F238E27FC236}">
                    <a16:creationId xmlns:a16="http://schemas.microsoft.com/office/drawing/2014/main" id="{AB3A0BBD-6DD7-4033-96F3-C7C1F1EC3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Oval 67">
                <a:extLst>
                  <a:ext uri="{FF2B5EF4-FFF2-40B4-BE49-F238E27FC236}">
                    <a16:creationId xmlns:a16="http://schemas.microsoft.com/office/drawing/2014/main" id="{B5F343AA-5170-48A2-B69E-156B2661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07" name="Group 68">
                <a:extLst>
                  <a:ext uri="{FF2B5EF4-FFF2-40B4-BE49-F238E27FC236}">
                    <a16:creationId xmlns:a16="http://schemas.microsoft.com/office/drawing/2014/main" id="{FD20F3F5-1241-45E9-9AC6-DD3F073A52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09" name="Freeform 69">
                  <a:extLst>
                    <a:ext uri="{FF2B5EF4-FFF2-40B4-BE49-F238E27FC236}">
                      <a16:creationId xmlns:a16="http://schemas.microsoft.com/office/drawing/2014/main" id="{41F49C33-7A4E-4CC1-BD4C-78E21188F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" name="Freeform 70">
                  <a:extLst>
                    <a:ext uri="{FF2B5EF4-FFF2-40B4-BE49-F238E27FC236}">
                      <a16:creationId xmlns:a16="http://schemas.microsoft.com/office/drawing/2014/main" id="{81CEF6A2-8414-4F22-9D8F-EFE916C5B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" name="Freeform 71">
                  <a:extLst>
                    <a:ext uri="{FF2B5EF4-FFF2-40B4-BE49-F238E27FC236}">
                      <a16:creationId xmlns:a16="http://schemas.microsoft.com/office/drawing/2014/main" id="{DD07D98F-5348-49BD-AF6B-14A3F8226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2" name="Freeform 72">
                  <a:extLst>
                    <a:ext uri="{FF2B5EF4-FFF2-40B4-BE49-F238E27FC236}">
                      <a16:creationId xmlns:a16="http://schemas.microsoft.com/office/drawing/2014/main" id="{32B73B42-51D1-47CE-9CD8-88FD4DEBE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cxnSp>
          <p:nvCxnSpPr>
            <p:cNvPr id="94" name="直接连接符 2">
              <a:extLst>
                <a:ext uri="{FF2B5EF4-FFF2-40B4-BE49-F238E27FC236}">
                  <a16:creationId xmlns:a16="http://schemas.microsoft.com/office/drawing/2014/main" id="{18CFB0D0-205B-4466-BD67-E984D2093C84}"/>
                </a:ext>
              </a:extLst>
            </p:cNvPr>
            <p:cNvCxnSpPr>
              <a:stCxn id="184" idx="4"/>
              <a:endCxn id="158" idx="2"/>
            </p:cNvCxnSpPr>
            <p:nvPr/>
          </p:nvCxnSpPr>
          <p:spPr>
            <a:xfrm flipV="1">
              <a:off x="4026490" y="3498287"/>
              <a:ext cx="1222385" cy="400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48">
              <a:extLst>
                <a:ext uri="{FF2B5EF4-FFF2-40B4-BE49-F238E27FC236}">
                  <a16:creationId xmlns:a16="http://schemas.microsoft.com/office/drawing/2014/main" id="{B39CBB7B-43DB-4F15-93C7-F38655BDEE87}"/>
                </a:ext>
              </a:extLst>
            </p:cNvPr>
            <p:cNvCxnSpPr>
              <a:stCxn id="158" idx="4"/>
              <a:endCxn id="103" idx="2"/>
            </p:cNvCxnSpPr>
            <p:nvPr/>
          </p:nvCxnSpPr>
          <p:spPr>
            <a:xfrm>
              <a:off x="5965142" y="3498287"/>
              <a:ext cx="1852538" cy="2397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52">
              <a:extLst>
                <a:ext uri="{FF2B5EF4-FFF2-40B4-BE49-F238E27FC236}">
                  <a16:creationId xmlns:a16="http://schemas.microsoft.com/office/drawing/2014/main" id="{69A0A07E-CB23-4356-9EC3-1347A6830E4A}"/>
                </a:ext>
              </a:extLst>
            </p:cNvPr>
            <p:cNvCxnSpPr>
              <a:endCxn id="191" idx="2"/>
            </p:cNvCxnSpPr>
            <p:nvPr/>
          </p:nvCxnSpPr>
          <p:spPr>
            <a:xfrm>
              <a:off x="3927108" y="4076857"/>
              <a:ext cx="851804" cy="746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54">
              <a:extLst>
                <a:ext uri="{FF2B5EF4-FFF2-40B4-BE49-F238E27FC236}">
                  <a16:creationId xmlns:a16="http://schemas.microsoft.com/office/drawing/2014/main" id="{770E68DA-9830-4DB7-B34D-4716AEB80ECC}"/>
                </a:ext>
              </a:extLst>
            </p:cNvPr>
            <p:cNvCxnSpPr>
              <a:stCxn id="191" idx="4"/>
              <a:endCxn id="143" idx="2"/>
            </p:cNvCxnSpPr>
            <p:nvPr/>
          </p:nvCxnSpPr>
          <p:spPr>
            <a:xfrm flipV="1">
              <a:off x="5495179" y="4434355"/>
              <a:ext cx="1048881" cy="3891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56">
              <a:extLst>
                <a:ext uri="{FF2B5EF4-FFF2-40B4-BE49-F238E27FC236}">
                  <a16:creationId xmlns:a16="http://schemas.microsoft.com/office/drawing/2014/main" id="{0EF9BD36-DD7C-4569-921A-9B6134405545}"/>
                </a:ext>
              </a:extLst>
            </p:cNvPr>
            <p:cNvCxnSpPr>
              <a:stCxn id="143" idx="4"/>
            </p:cNvCxnSpPr>
            <p:nvPr/>
          </p:nvCxnSpPr>
          <p:spPr>
            <a:xfrm flipV="1">
              <a:off x="7260328" y="3883743"/>
              <a:ext cx="603573" cy="550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8" name="图片 199">
            <a:extLst>
              <a:ext uri="{FF2B5EF4-FFF2-40B4-BE49-F238E27FC236}">
                <a16:creationId xmlns:a16="http://schemas.microsoft.com/office/drawing/2014/main" id="{B5740E08-0060-4668-8CD2-C2D8D05F0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83" y="1666406"/>
            <a:ext cx="920021" cy="977522"/>
          </a:xfrm>
          <a:prstGeom prst="rect">
            <a:avLst/>
          </a:prstGeom>
        </p:spPr>
      </p:pic>
      <p:pic>
        <p:nvPicPr>
          <p:cNvPr id="199" name="图片 199">
            <a:extLst>
              <a:ext uri="{FF2B5EF4-FFF2-40B4-BE49-F238E27FC236}">
                <a16:creationId xmlns:a16="http://schemas.microsoft.com/office/drawing/2014/main" id="{BB907EC8-BA4A-42FF-B7D0-1EE639A87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05" y="1908406"/>
            <a:ext cx="920021" cy="977522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C2492863-8F50-4768-B2B9-C24F39F45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16" y="2155167"/>
            <a:ext cx="920021" cy="977522"/>
          </a:xfrm>
          <a:prstGeom prst="rect">
            <a:avLst/>
          </a:prstGeom>
        </p:spPr>
      </p:pic>
      <p:sp>
        <p:nvSpPr>
          <p:cNvPr id="201" name="Arrow: Down 200">
            <a:extLst>
              <a:ext uri="{FF2B5EF4-FFF2-40B4-BE49-F238E27FC236}">
                <a16:creationId xmlns:a16="http://schemas.microsoft.com/office/drawing/2014/main" id="{21563763-674B-4100-8775-9244DD2CDF78}"/>
              </a:ext>
            </a:extLst>
          </p:cNvPr>
          <p:cNvSpPr/>
          <p:nvPr/>
        </p:nvSpPr>
        <p:spPr>
          <a:xfrm>
            <a:off x="3802947" y="3208222"/>
            <a:ext cx="272052" cy="468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Arrow: Down 201">
            <a:extLst>
              <a:ext uri="{FF2B5EF4-FFF2-40B4-BE49-F238E27FC236}">
                <a16:creationId xmlns:a16="http://schemas.microsoft.com/office/drawing/2014/main" id="{DA5F0502-7707-428B-9D0D-74F2A8AA355E}"/>
              </a:ext>
            </a:extLst>
          </p:cNvPr>
          <p:cNvSpPr/>
          <p:nvPr/>
        </p:nvSpPr>
        <p:spPr>
          <a:xfrm>
            <a:off x="5823103" y="2759702"/>
            <a:ext cx="272052" cy="468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841EE714-CE3B-4E52-ABE4-854B9A6D78FF}"/>
              </a:ext>
            </a:extLst>
          </p:cNvPr>
          <p:cNvSpPr/>
          <p:nvPr/>
        </p:nvSpPr>
        <p:spPr>
          <a:xfrm>
            <a:off x="8434782" y="2988981"/>
            <a:ext cx="272052" cy="468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231650" y="5833919"/>
            <a:ext cx="9129530" cy="67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roblem: How to f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ind an optimal deployment for a network?</a:t>
            </a:r>
          </a:p>
        </p:txBody>
      </p:sp>
    </p:spTree>
    <p:extLst>
      <p:ext uri="{BB962C8B-B14F-4D97-AF65-F5344CB8AC3E}">
        <p14:creationId xmlns:p14="http://schemas.microsoft.com/office/powerpoint/2010/main" val="3005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Opportunity: Pervasive distribution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5" name="Content Placeholder 2"/>
          <p:cNvSpPr txBox="1">
            <a:spLocks/>
          </p:cNvSpPr>
          <p:nvPr/>
        </p:nvSpPr>
        <p:spPr>
          <a:xfrm>
            <a:off x="982007" y="4829490"/>
            <a:ext cx="10610907" cy="1371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Existing methods in placing middleboxes, e.g. </a:t>
            </a:r>
            <a:r>
              <a:rPr lang="en-US" sz="2400" dirty="0" err="1">
                <a:latin typeface="Tahoma"/>
                <a:cs typeface="Tahoma"/>
                <a:sym typeface="Wingdings" panose="05000000000000000000" pitchFamily="2" charset="2"/>
              </a:rPr>
              <a:t>FlowTags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(NSDI’14), etc.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K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ey difference: 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Pervasive distribution</a:t>
            </a:r>
          </a:p>
          <a:p>
            <a:pPr marL="1200150" lvl="2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Reduces traffic detour </a:t>
            </a:r>
          </a:p>
          <a:p>
            <a:pPr marL="1200150" lvl="2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Prevents hotspots from forming 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480591" y="1573918"/>
            <a:ext cx="2562308" cy="1795085"/>
            <a:chOff x="1434394" y="1604824"/>
            <a:chExt cx="3587518" cy="2513319"/>
          </a:xfrm>
        </p:grpSpPr>
        <p:cxnSp>
          <p:nvCxnSpPr>
            <p:cNvPr id="59" name="直接连接符 58"/>
            <p:cNvCxnSpPr>
              <a:stCxn id="91" idx="4"/>
              <a:endCxn id="98" idx="1"/>
            </p:cNvCxnSpPr>
            <p:nvPr/>
          </p:nvCxnSpPr>
          <p:spPr>
            <a:xfrm>
              <a:off x="1697170" y="2852097"/>
              <a:ext cx="17220" cy="2650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98" idx="5"/>
              <a:endCxn id="100" idx="2"/>
            </p:cNvCxnSpPr>
            <p:nvPr/>
          </p:nvCxnSpPr>
          <p:spPr>
            <a:xfrm>
              <a:off x="2086012" y="3488811"/>
              <a:ext cx="281749" cy="3665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100" idx="6"/>
              <a:endCxn id="101" idx="3"/>
            </p:cNvCxnSpPr>
            <p:nvPr/>
          </p:nvCxnSpPr>
          <p:spPr>
            <a:xfrm flipV="1">
              <a:off x="2893314" y="3387073"/>
              <a:ext cx="268005" cy="468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101" idx="7"/>
              <a:endCxn id="108" idx="3"/>
            </p:cNvCxnSpPr>
            <p:nvPr/>
          </p:nvCxnSpPr>
          <p:spPr>
            <a:xfrm flipV="1">
              <a:off x="3532941" y="2946036"/>
              <a:ext cx="431273" cy="694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108" idx="7"/>
              <a:endCxn id="112" idx="3"/>
            </p:cNvCxnSpPr>
            <p:nvPr/>
          </p:nvCxnSpPr>
          <p:spPr>
            <a:xfrm flipV="1">
              <a:off x="4335835" y="2360438"/>
              <a:ext cx="129101" cy="2139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108" idx="5"/>
              <a:endCxn id="113" idx="1"/>
            </p:cNvCxnSpPr>
            <p:nvPr/>
          </p:nvCxnSpPr>
          <p:spPr>
            <a:xfrm>
              <a:off x="4335835" y="2946036"/>
              <a:ext cx="237489" cy="305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91" idx="6"/>
              <a:endCxn id="101" idx="2"/>
            </p:cNvCxnSpPr>
            <p:nvPr/>
          </p:nvCxnSpPr>
          <p:spPr>
            <a:xfrm>
              <a:off x="1959947" y="2589320"/>
              <a:ext cx="1124407" cy="6119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/>
            <p:nvPr/>
          </p:nvSpPr>
          <p:spPr>
            <a:xfrm>
              <a:off x="1434394" y="2326544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637425" y="3040223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2367761" y="3592590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84353" y="2938486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39216" y="2162103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887248" y="2497448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4387971" y="1911850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496359" y="2899592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直接连接符 113"/>
            <p:cNvCxnSpPr>
              <a:stCxn id="102" idx="6"/>
              <a:endCxn id="108" idx="1"/>
            </p:cNvCxnSpPr>
            <p:nvPr/>
          </p:nvCxnSpPr>
          <p:spPr>
            <a:xfrm>
              <a:off x="3464769" y="2424880"/>
              <a:ext cx="499445" cy="1495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02" idx="4"/>
              <a:endCxn id="101" idx="0"/>
            </p:cNvCxnSpPr>
            <p:nvPr/>
          </p:nvCxnSpPr>
          <p:spPr>
            <a:xfrm>
              <a:off x="3201993" y="2687656"/>
              <a:ext cx="145137" cy="2508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91" idx="7"/>
              <a:endCxn id="102" idx="2"/>
            </p:cNvCxnSpPr>
            <p:nvPr/>
          </p:nvCxnSpPr>
          <p:spPr>
            <a:xfrm>
              <a:off x="1882981" y="2403509"/>
              <a:ext cx="1056235" cy="213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3887248" y="3464558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直接连接符 117"/>
            <p:cNvCxnSpPr>
              <a:stCxn id="101" idx="5"/>
              <a:endCxn id="117" idx="2"/>
            </p:cNvCxnSpPr>
            <p:nvPr/>
          </p:nvCxnSpPr>
          <p:spPr>
            <a:xfrm>
              <a:off x="3532941" y="3387073"/>
              <a:ext cx="354308" cy="3402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17" idx="6"/>
              <a:endCxn id="113" idx="3"/>
            </p:cNvCxnSpPr>
            <p:nvPr/>
          </p:nvCxnSpPr>
          <p:spPr>
            <a:xfrm flipV="1">
              <a:off x="4412801" y="3348179"/>
              <a:ext cx="160524" cy="3791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98" idx="6"/>
              <a:endCxn id="101" idx="2"/>
            </p:cNvCxnSpPr>
            <p:nvPr/>
          </p:nvCxnSpPr>
          <p:spPr>
            <a:xfrm flipV="1">
              <a:off x="2162978" y="3201262"/>
              <a:ext cx="921376" cy="1017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/>
            <p:cNvSpPr/>
            <p:nvPr/>
          </p:nvSpPr>
          <p:spPr>
            <a:xfrm>
              <a:off x="3506752" y="1604824"/>
              <a:ext cx="525553" cy="5255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直接连接符 121"/>
            <p:cNvCxnSpPr>
              <a:stCxn id="102" idx="7"/>
              <a:endCxn id="121" idx="3"/>
            </p:cNvCxnSpPr>
            <p:nvPr/>
          </p:nvCxnSpPr>
          <p:spPr>
            <a:xfrm flipV="1">
              <a:off x="3387804" y="2053411"/>
              <a:ext cx="195914" cy="1856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21" idx="6"/>
              <a:endCxn id="112" idx="1"/>
            </p:cNvCxnSpPr>
            <p:nvPr/>
          </p:nvCxnSpPr>
          <p:spPr>
            <a:xfrm>
              <a:off x="4032305" y="1867600"/>
              <a:ext cx="432632" cy="1212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1398734" y="1335779"/>
            <a:ext cx="2166255" cy="2275740"/>
            <a:chOff x="4894048" y="3962280"/>
            <a:chExt cx="2189959" cy="2300642"/>
          </a:xfrm>
        </p:grpSpPr>
        <p:sp>
          <p:nvSpPr>
            <p:cNvPr id="162" name="椭圆 161"/>
            <p:cNvSpPr/>
            <p:nvPr/>
          </p:nvSpPr>
          <p:spPr>
            <a:xfrm>
              <a:off x="4894048" y="3962280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63" name="椭圆 162"/>
            <p:cNvSpPr/>
            <p:nvPr/>
          </p:nvSpPr>
          <p:spPr>
            <a:xfrm>
              <a:off x="5708627" y="4249429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5814331" y="5851853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sp>
          <p:nvSpPr>
            <p:cNvPr id="165" name="椭圆 164"/>
            <p:cNvSpPr/>
            <p:nvPr/>
          </p:nvSpPr>
          <p:spPr>
            <a:xfrm>
              <a:off x="6075467" y="4952542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  <p:sp>
          <p:nvSpPr>
            <p:cNvPr id="166" name="椭圆 165"/>
            <p:cNvSpPr/>
            <p:nvPr/>
          </p:nvSpPr>
          <p:spPr>
            <a:xfrm>
              <a:off x="4894049" y="4778926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4989744" y="5554776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168" name="直接箭头连接符 167"/>
            <p:cNvCxnSpPr>
              <a:stCxn id="162" idx="6"/>
              <a:endCxn id="163" idx="2"/>
            </p:cNvCxnSpPr>
            <p:nvPr/>
          </p:nvCxnSpPr>
          <p:spPr>
            <a:xfrm>
              <a:off x="5305117" y="4167815"/>
              <a:ext cx="403510" cy="28714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>
              <a:stCxn id="163" idx="3"/>
              <a:endCxn id="166" idx="7"/>
            </p:cNvCxnSpPr>
            <p:nvPr/>
          </p:nvCxnSpPr>
          <p:spPr>
            <a:xfrm flipH="1">
              <a:off x="5244918" y="4600298"/>
              <a:ext cx="523909" cy="23882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>
              <a:stCxn id="163" idx="5"/>
              <a:endCxn id="165" idx="1"/>
            </p:cNvCxnSpPr>
            <p:nvPr/>
          </p:nvCxnSpPr>
          <p:spPr>
            <a:xfrm>
              <a:off x="6059497" y="4600298"/>
              <a:ext cx="76171" cy="412445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/>
            <p:cNvCxnSpPr>
              <a:stCxn id="166" idx="4"/>
              <a:endCxn id="167" idx="0"/>
            </p:cNvCxnSpPr>
            <p:nvPr/>
          </p:nvCxnSpPr>
          <p:spPr>
            <a:xfrm>
              <a:off x="5099584" y="5189995"/>
              <a:ext cx="95695" cy="364781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/>
            <p:cNvCxnSpPr>
              <a:stCxn id="167" idx="5"/>
              <a:endCxn id="164" idx="2"/>
            </p:cNvCxnSpPr>
            <p:nvPr/>
          </p:nvCxnSpPr>
          <p:spPr>
            <a:xfrm>
              <a:off x="5340614" y="5905645"/>
              <a:ext cx="473717" cy="15174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/>
            <p:cNvCxnSpPr>
              <a:stCxn id="165" idx="3"/>
              <a:endCxn id="164" idx="0"/>
            </p:cNvCxnSpPr>
            <p:nvPr/>
          </p:nvCxnSpPr>
          <p:spPr>
            <a:xfrm flipH="1">
              <a:off x="6019865" y="5303411"/>
              <a:ext cx="115802" cy="548441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/>
            <p:cNvCxnSpPr>
              <a:stCxn id="162" idx="4"/>
              <a:endCxn id="166" idx="0"/>
            </p:cNvCxnSpPr>
            <p:nvPr/>
          </p:nvCxnSpPr>
          <p:spPr>
            <a:xfrm>
              <a:off x="5099583" y="4373349"/>
              <a:ext cx="1" cy="4055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/>
            <p:cNvCxnSpPr>
              <a:stCxn id="166" idx="5"/>
              <a:endCxn id="165" idx="2"/>
            </p:cNvCxnSpPr>
            <p:nvPr/>
          </p:nvCxnSpPr>
          <p:spPr>
            <a:xfrm>
              <a:off x="5244918" y="5129795"/>
              <a:ext cx="830549" cy="282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椭圆 175"/>
            <p:cNvSpPr/>
            <p:nvPr/>
          </p:nvSpPr>
          <p:spPr>
            <a:xfrm>
              <a:off x="6672938" y="5460524"/>
              <a:ext cx="411069" cy="41106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G</a:t>
              </a:r>
            </a:p>
          </p:txBody>
        </p:sp>
        <p:cxnSp>
          <p:nvCxnSpPr>
            <p:cNvPr id="177" name="直接箭头连接符 176"/>
            <p:cNvCxnSpPr>
              <a:stCxn id="165" idx="5"/>
              <a:endCxn id="176" idx="1"/>
            </p:cNvCxnSpPr>
            <p:nvPr/>
          </p:nvCxnSpPr>
          <p:spPr>
            <a:xfrm>
              <a:off x="6426336" y="5303411"/>
              <a:ext cx="306802" cy="2173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文本框 180"/>
          <p:cNvSpPr txBox="1"/>
          <p:nvPr/>
        </p:nvSpPr>
        <p:spPr>
          <a:xfrm>
            <a:off x="4700261" y="3733800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etwork topology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2" name="文本框 666"/>
          <p:cNvSpPr txBox="1"/>
          <p:nvPr/>
        </p:nvSpPr>
        <p:spPr>
          <a:xfrm>
            <a:off x="3582855" y="201934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962524" y="3735330"/>
            <a:ext cx="2529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etwork deployment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218649" y="3719144"/>
            <a:ext cx="244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data flow graph</a:t>
            </a:r>
          </a:p>
        </p:txBody>
      </p:sp>
      <p:sp>
        <p:nvSpPr>
          <p:cNvPr id="81" name="下箭头 72">
            <a:extLst>
              <a:ext uri="{FF2B5EF4-FFF2-40B4-BE49-F238E27FC236}">
                <a16:creationId xmlns:a16="http://schemas.microsoft.com/office/drawing/2014/main" id="{D0D00B9B-7D63-48CE-8730-2B1AAF0E155F}"/>
              </a:ext>
            </a:extLst>
          </p:cNvPr>
          <p:cNvSpPr/>
          <p:nvPr/>
        </p:nvSpPr>
        <p:spPr>
          <a:xfrm rot="16200000">
            <a:off x="7680678" y="2235781"/>
            <a:ext cx="437683" cy="85322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8518016" y="1348441"/>
            <a:ext cx="2938975" cy="2052862"/>
            <a:chOff x="8518016" y="996396"/>
            <a:chExt cx="2938975" cy="2052862"/>
          </a:xfrm>
        </p:grpSpPr>
        <p:grpSp>
          <p:nvGrpSpPr>
            <p:cNvPr id="124" name="组合 123"/>
            <p:cNvGrpSpPr/>
            <p:nvPr/>
          </p:nvGrpSpPr>
          <p:grpSpPr>
            <a:xfrm>
              <a:off x="8518016" y="996396"/>
              <a:ext cx="2938975" cy="2052862"/>
              <a:chOff x="9815058" y="4035107"/>
              <a:chExt cx="2891150" cy="2019454"/>
            </a:xfrm>
          </p:grpSpPr>
          <p:cxnSp>
            <p:nvCxnSpPr>
              <p:cNvPr id="125" name="直接连接符 124"/>
              <p:cNvCxnSpPr>
                <a:stCxn id="132" idx="4"/>
                <a:endCxn id="133" idx="1"/>
              </p:cNvCxnSpPr>
              <p:nvPr/>
            </p:nvCxnSpPr>
            <p:spPr>
              <a:xfrm>
                <a:off x="10018268" y="5027187"/>
                <a:ext cx="21065" cy="232239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33" idx="5"/>
                <a:endCxn id="134" idx="2"/>
              </p:cNvCxnSpPr>
              <p:nvPr/>
            </p:nvCxnSpPr>
            <p:spPr>
              <a:xfrm>
                <a:off x="10326714" y="5546807"/>
                <a:ext cx="245754" cy="304545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34" idx="6"/>
                <a:endCxn id="135" idx="3"/>
              </p:cNvCxnSpPr>
              <p:nvPr/>
            </p:nvCxnSpPr>
            <p:spPr>
              <a:xfrm flipV="1">
                <a:off x="10978886" y="5464249"/>
                <a:ext cx="234604" cy="387103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35" idx="7"/>
                <a:endCxn id="137" idx="3"/>
              </p:cNvCxnSpPr>
              <p:nvPr/>
            </p:nvCxnSpPr>
            <p:spPr>
              <a:xfrm flipV="1">
                <a:off x="11500872" y="5106356"/>
                <a:ext cx="364154" cy="70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37" idx="7"/>
                <a:endCxn id="138" idx="3"/>
              </p:cNvCxnSpPr>
              <p:nvPr/>
            </p:nvCxnSpPr>
            <p:spPr>
              <a:xfrm flipV="1">
                <a:off x="12152407" y="4631152"/>
                <a:ext cx="118947" cy="18782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>
                <a:stCxn id="137" idx="5"/>
                <a:endCxn id="139" idx="1"/>
              </p:cNvCxnSpPr>
              <p:nvPr/>
            </p:nvCxnSpPr>
            <p:spPr>
              <a:xfrm>
                <a:off x="12152407" y="5106356"/>
                <a:ext cx="206901" cy="3895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32" idx="6"/>
                <a:endCxn id="135" idx="2"/>
              </p:cNvCxnSpPr>
              <p:nvPr/>
            </p:nvCxnSpPr>
            <p:spPr>
              <a:xfrm>
                <a:off x="10221477" y="4823978"/>
                <a:ext cx="932494" cy="4965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椭圆 131"/>
              <p:cNvSpPr/>
              <p:nvPr/>
            </p:nvSpPr>
            <p:spPr>
              <a:xfrm>
                <a:off x="9815058" y="4620769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79814" y="5199908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10572467" y="5648143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11153971" y="5117349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11036195" y="4487328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11805507" y="4759456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12211835" y="4284252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12299789" y="5085788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140" name="直接连接符 139"/>
              <p:cNvCxnSpPr>
                <a:stCxn id="136" idx="6"/>
                <a:endCxn id="137" idx="1"/>
              </p:cNvCxnSpPr>
              <p:nvPr/>
            </p:nvCxnSpPr>
            <p:spPr>
              <a:xfrm>
                <a:off x="11442614" y="4690537"/>
                <a:ext cx="422412" cy="12843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>
                <a:stCxn id="136" idx="4"/>
                <a:endCxn id="135" idx="0"/>
              </p:cNvCxnSpPr>
              <p:nvPr/>
            </p:nvCxnSpPr>
            <p:spPr>
              <a:xfrm>
                <a:off x="11239404" y="4893747"/>
                <a:ext cx="117777" cy="223603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32" idx="7"/>
                <a:endCxn id="136" idx="2"/>
              </p:cNvCxnSpPr>
              <p:nvPr/>
            </p:nvCxnSpPr>
            <p:spPr>
              <a:xfrm>
                <a:off x="10161958" y="4680288"/>
                <a:ext cx="874236" cy="1024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椭圆 150"/>
              <p:cNvSpPr/>
              <p:nvPr/>
            </p:nvSpPr>
            <p:spPr>
              <a:xfrm>
                <a:off x="11805507" y="5544247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152" name="直接连接符 151"/>
              <p:cNvCxnSpPr>
                <a:stCxn id="135" idx="5"/>
                <a:endCxn id="151" idx="2"/>
              </p:cNvCxnSpPr>
              <p:nvPr/>
            </p:nvCxnSpPr>
            <p:spPr>
              <a:xfrm>
                <a:off x="11500872" y="5464249"/>
                <a:ext cx="304635" cy="28320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51" idx="6"/>
                <a:endCxn id="139" idx="3"/>
              </p:cNvCxnSpPr>
              <p:nvPr/>
            </p:nvCxnSpPr>
            <p:spPr>
              <a:xfrm flipV="1">
                <a:off x="12211926" y="5432688"/>
                <a:ext cx="147382" cy="314769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>
                <a:stCxn id="133" idx="6"/>
                <a:endCxn id="135" idx="2"/>
              </p:cNvCxnSpPr>
              <p:nvPr/>
            </p:nvCxnSpPr>
            <p:spPr>
              <a:xfrm flipV="1">
                <a:off x="10386233" y="5320558"/>
                <a:ext cx="767739" cy="8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椭圆 154"/>
              <p:cNvSpPr/>
              <p:nvPr/>
            </p:nvSpPr>
            <p:spPr>
              <a:xfrm>
                <a:off x="11496742" y="4035107"/>
                <a:ext cx="406419" cy="4064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直接连接符 155"/>
              <p:cNvCxnSpPr>
                <a:stCxn id="136" idx="7"/>
                <a:endCxn id="155" idx="3"/>
              </p:cNvCxnSpPr>
              <p:nvPr/>
            </p:nvCxnSpPr>
            <p:spPr>
              <a:xfrm flipV="1">
                <a:off x="11383095" y="4382007"/>
                <a:ext cx="173166" cy="16484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>
                <a:stCxn id="155" idx="6"/>
                <a:endCxn id="138" idx="1"/>
              </p:cNvCxnSpPr>
              <p:nvPr/>
            </p:nvCxnSpPr>
            <p:spPr>
              <a:xfrm>
                <a:off x="11903161" y="4238316"/>
                <a:ext cx="368193" cy="10545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椭圆 78"/>
            <p:cNvSpPr/>
            <p:nvPr/>
          </p:nvSpPr>
          <p:spPr>
            <a:xfrm>
              <a:off x="8685497" y="2180465"/>
              <a:ext cx="413142" cy="41314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chemeClr val="tx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2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82" grpId="0"/>
      <p:bldP spid="84" grpId="0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#3: Distributed control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781750" y="5628867"/>
            <a:ext cx="11191722" cy="713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Problem: How to synchronize switches 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entirely in the data plane?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grpSp>
        <p:nvGrpSpPr>
          <p:cNvPr id="77" name="Group 65">
            <a:extLst>
              <a:ext uri="{FF2B5EF4-FFF2-40B4-BE49-F238E27FC236}">
                <a16:creationId xmlns:a16="http://schemas.microsoft.com/office/drawing/2014/main" id="{42274FB6-E9DA-4A97-B6A7-82C9F412BDE2}"/>
              </a:ext>
            </a:extLst>
          </p:cNvPr>
          <p:cNvGrpSpPr>
            <a:grpSpLocks/>
          </p:cNvGrpSpPr>
          <p:nvPr/>
        </p:nvGrpSpPr>
        <p:grpSpPr bwMode="auto">
          <a:xfrm>
            <a:off x="4776115" y="4313106"/>
            <a:ext cx="719065" cy="411294"/>
            <a:chOff x="2423" y="2253"/>
            <a:chExt cx="257" cy="147"/>
          </a:xfrm>
        </p:grpSpPr>
        <p:sp>
          <p:nvSpPr>
            <p:cNvPr id="80" name="AutoShape 66">
              <a:extLst>
                <a:ext uri="{FF2B5EF4-FFF2-40B4-BE49-F238E27FC236}">
                  <a16:creationId xmlns:a16="http://schemas.microsoft.com/office/drawing/2014/main" id="{F01A66A1-6B55-4F9F-93C5-5BE8291DF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Oval 67">
              <a:extLst>
                <a:ext uri="{FF2B5EF4-FFF2-40B4-BE49-F238E27FC236}">
                  <a16:creationId xmlns:a16="http://schemas.microsoft.com/office/drawing/2014/main" id="{23D12891-2CAB-4BDA-A4A7-A4D78301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6" name="Group 68">
              <a:extLst>
                <a:ext uri="{FF2B5EF4-FFF2-40B4-BE49-F238E27FC236}">
                  <a16:creationId xmlns:a16="http://schemas.microsoft.com/office/drawing/2014/main" id="{1F98339D-E18E-4485-81D2-FD27B26C10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F903E7D4-C7F9-46F7-86DE-9FE5C56C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70">
                <a:extLst>
                  <a:ext uri="{FF2B5EF4-FFF2-40B4-BE49-F238E27FC236}">
                    <a16:creationId xmlns:a16="http://schemas.microsoft.com/office/drawing/2014/main" id="{BFFBD376-3914-4692-BACA-6926A29F4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71">
                <a:extLst>
                  <a:ext uri="{FF2B5EF4-FFF2-40B4-BE49-F238E27FC236}">
                    <a16:creationId xmlns:a16="http://schemas.microsoft.com/office/drawing/2014/main" id="{9DDF4A1C-BABD-4E0B-AF00-EC7297DF0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72">
                <a:extLst>
                  <a:ext uri="{FF2B5EF4-FFF2-40B4-BE49-F238E27FC236}">
                    <a16:creationId xmlns:a16="http://schemas.microsoft.com/office/drawing/2014/main" id="{B23D886E-4623-4A7B-AD5E-34B90C42E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1" name="Group 65">
            <a:extLst>
              <a:ext uri="{FF2B5EF4-FFF2-40B4-BE49-F238E27FC236}">
                <a16:creationId xmlns:a16="http://schemas.microsoft.com/office/drawing/2014/main" id="{367DBDDF-92EC-4E1F-A6BA-A513B721EA51}"/>
              </a:ext>
            </a:extLst>
          </p:cNvPr>
          <p:cNvGrpSpPr>
            <a:grpSpLocks/>
          </p:cNvGrpSpPr>
          <p:nvPr/>
        </p:nvGrpSpPr>
        <p:grpSpPr bwMode="auto">
          <a:xfrm>
            <a:off x="3307425" y="3388678"/>
            <a:ext cx="719065" cy="411294"/>
            <a:chOff x="2423" y="2253"/>
            <a:chExt cx="257" cy="147"/>
          </a:xfrm>
        </p:grpSpPr>
        <p:sp>
          <p:nvSpPr>
            <p:cNvPr id="92" name="AutoShape 66">
              <a:extLst>
                <a:ext uri="{FF2B5EF4-FFF2-40B4-BE49-F238E27FC236}">
                  <a16:creationId xmlns:a16="http://schemas.microsoft.com/office/drawing/2014/main" id="{E9AD8B09-D75F-48DE-8C53-4B453F460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Oval 67">
              <a:extLst>
                <a:ext uri="{FF2B5EF4-FFF2-40B4-BE49-F238E27FC236}">
                  <a16:creationId xmlns:a16="http://schemas.microsoft.com/office/drawing/2014/main" id="{2D841AD6-BC49-41C9-8051-5CAFAA667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94" name="Group 68">
              <a:extLst>
                <a:ext uri="{FF2B5EF4-FFF2-40B4-BE49-F238E27FC236}">
                  <a16:creationId xmlns:a16="http://schemas.microsoft.com/office/drawing/2014/main" id="{0493C5E3-D3B9-49DD-B399-56BC44FFB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95" name="Freeform 69">
                <a:extLst>
                  <a:ext uri="{FF2B5EF4-FFF2-40B4-BE49-F238E27FC236}">
                    <a16:creationId xmlns:a16="http://schemas.microsoft.com/office/drawing/2014/main" id="{3F8AB498-860E-4179-A2AE-936F357E1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70">
                <a:extLst>
                  <a:ext uri="{FF2B5EF4-FFF2-40B4-BE49-F238E27FC236}">
                    <a16:creationId xmlns:a16="http://schemas.microsoft.com/office/drawing/2014/main" id="{9D005D37-ECE4-4FEC-A8D4-0D2967FDB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71">
                <a:extLst>
                  <a:ext uri="{FF2B5EF4-FFF2-40B4-BE49-F238E27FC236}">
                    <a16:creationId xmlns:a16="http://schemas.microsoft.com/office/drawing/2014/main" id="{40E8C030-DCD5-436F-8F64-193C78060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72">
                <a:extLst>
                  <a:ext uri="{FF2B5EF4-FFF2-40B4-BE49-F238E27FC236}">
                    <a16:creationId xmlns:a16="http://schemas.microsoft.com/office/drawing/2014/main" id="{18FB0DED-AC68-462E-871A-D3B928C38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9" name="Group 65">
            <a:extLst>
              <a:ext uri="{FF2B5EF4-FFF2-40B4-BE49-F238E27FC236}">
                <a16:creationId xmlns:a16="http://schemas.microsoft.com/office/drawing/2014/main" id="{976F3D04-4BFB-4900-9EBA-B1CA60CF6922}"/>
              </a:ext>
            </a:extLst>
          </p:cNvPr>
          <p:cNvGrpSpPr>
            <a:grpSpLocks/>
          </p:cNvGrpSpPr>
          <p:nvPr/>
        </p:nvGrpSpPr>
        <p:grpSpPr bwMode="auto">
          <a:xfrm>
            <a:off x="5246077" y="2987840"/>
            <a:ext cx="719065" cy="411294"/>
            <a:chOff x="2423" y="2253"/>
            <a:chExt cx="257" cy="147"/>
          </a:xfrm>
        </p:grpSpPr>
        <p:sp>
          <p:nvSpPr>
            <p:cNvPr id="100" name="AutoShape 66">
              <a:extLst>
                <a:ext uri="{FF2B5EF4-FFF2-40B4-BE49-F238E27FC236}">
                  <a16:creationId xmlns:a16="http://schemas.microsoft.com/office/drawing/2014/main" id="{0C0E62E1-503E-4C7A-A4CB-3EAC4949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Oval 67">
              <a:extLst>
                <a:ext uri="{FF2B5EF4-FFF2-40B4-BE49-F238E27FC236}">
                  <a16:creationId xmlns:a16="http://schemas.microsoft.com/office/drawing/2014/main" id="{95578154-740D-494D-9F20-D7F409201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02" name="Group 68">
              <a:extLst>
                <a:ext uri="{FF2B5EF4-FFF2-40B4-BE49-F238E27FC236}">
                  <a16:creationId xmlns:a16="http://schemas.microsoft.com/office/drawing/2014/main" id="{E0613C25-4F50-4EF8-A76D-9C24071BD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09DDA23C-8A03-4025-A098-64D5B5A4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367EC230-A958-4035-85FA-D63B41686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33541034-DE8F-447F-A233-1E6D69C2A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72">
                <a:extLst>
                  <a:ext uri="{FF2B5EF4-FFF2-40B4-BE49-F238E27FC236}">
                    <a16:creationId xmlns:a16="http://schemas.microsoft.com/office/drawing/2014/main" id="{81FC4A21-9AA6-4D68-9470-A517903D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09" name="Group 65">
            <a:extLst>
              <a:ext uri="{FF2B5EF4-FFF2-40B4-BE49-F238E27FC236}">
                <a16:creationId xmlns:a16="http://schemas.microsoft.com/office/drawing/2014/main" id="{FCF5BFBB-ED24-4763-8B58-0E0E3C75C66C}"/>
              </a:ext>
            </a:extLst>
          </p:cNvPr>
          <p:cNvGrpSpPr>
            <a:grpSpLocks/>
          </p:cNvGrpSpPr>
          <p:nvPr/>
        </p:nvGrpSpPr>
        <p:grpSpPr bwMode="auto">
          <a:xfrm>
            <a:off x="6541263" y="3923908"/>
            <a:ext cx="719065" cy="411294"/>
            <a:chOff x="2423" y="2253"/>
            <a:chExt cx="257" cy="147"/>
          </a:xfrm>
        </p:grpSpPr>
        <p:sp>
          <p:nvSpPr>
            <p:cNvPr id="110" name="AutoShape 66">
              <a:extLst>
                <a:ext uri="{FF2B5EF4-FFF2-40B4-BE49-F238E27FC236}">
                  <a16:creationId xmlns:a16="http://schemas.microsoft.com/office/drawing/2014/main" id="{2AEB0A8B-7EF6-4C62-9EDB-70E777B2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Oval 67">
              <a:extLst>
                <a:ext uri="{FF2B5EF4-FFF2-40B4-BE49-F238E27FC236}">
                  <a16:creationId xmlns:a16="http://schemas.microsoft.com/office/drawing/2014/main" id="{DF7A20CA-9559-4521-BF7B-8753945BA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2" name="Group 68">
              <a:extLst>
                <a:ext uri="{FF2B5EF4-FFF2-40B4-BE49-F238E27FC236}">
                  <a16:creationId xmlns:a16="http://schemas.microsoft.com/office/drawing/2014/main" id="{ED882BB6-E2A6-41FE-9241-3F9C143B1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13" name="Freeform 69">
                <a:extLst>
                  <a:ext uri="{FF2B5EF4-FFF2-40B4-BE49-F238E27FC236}">
                    <a16:creationId xmlns:a16="http://schemas.microsoft.com/office/drawing/2014/main" id="{CF4DC642-466E-4376-9963-4F2812457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70">
                <a:extLst>
                  <a:ext uri="{FF2B5EF4-FFF2-40B4-BE49-F238E27FC236}">
                    <a16:creationId xmlns:a16="http://schemas.microsoft.com/office/drawing/2014/main" id="{F6C94B57-9DDA-437F-9482-6FBEC4B19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71">
                <a:extLst>
                  <a:ext uri="{FF2B5EF4-FFF2-40B4-BE49-F238E27FC236}">
                    <a16:creationId xmlns:a16="http://schemas.microsoft.com/office/drawing/2014/main" id="{AB3C31ED-5338-4ADA-8BFF-02EA1F2DA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72">
                <a:extLst>
                  <a:ext uri="{FF2B5EF4-FFF2-40B4-BE49-F238E27FC236}">
                    <a16:creationId xmlns:a16="http://schemas.microsoft.com/office/drawing/2014/main" id="{113F8B04-A43D-4C26-BF9D-350D28948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17" name="Group 65">
            <a:extLst>
              <a:ext uri="{FF2B5EF4-FFF2-40B4-BE49-F238E27FC236}">
                <a16:creationId xmlns:a16="http://schemas.microsoft.com/office/drawing/2014/main" id="{F59C4BFA-0A57-41BC-8D3C-25D5462F3C0D}"/>
              </a:ext>
            </a:extLst>
          </p:cNvPr>
          <p:cNvGrpSpPr>
            <a:grpSpLocks/>
          </p:cNvGrpSpPr>
          <p:nvPr/>
        </p:nvGrpSpPr>
        <p:grpSpPr bwMode="auto">
          <a:xfrm>
            <a:off x="7814882" y="3227607"/>
            <a:ext cx="719065" cy="411294"/>
            <a:chOff x="2423" y="2253"/>
            <a:chExt cx="257" cy="147"/>
          </a:xfrm>
        </p:grpSpPr>
        <p:sp>
          <p:nvSpPr>
            <p:cNvPr id="118" name="AutoShape 66">
              <a:extLst>
                <a:ext uri="{FF2B5EF4-FFF2-40B4-BE49-F238E27FC236}">
                  <a16:creationId xmlns:a16="http://schemas.microsoft.com/office/drawing/2014/main" id="{B8EC07FE-5EB7-4358-AA0B-D5EE17A5C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Oval 67">
              <a:extLst>
                <a:ext uri="{FF2B5EF4-FFF2-40B4-BE49-F238E27FC236}">
                  <a16:creationId xmlns:a16="http://schemas.microsoft.com/office/drawing/2014/main" id="{6194B79B-DA11-4C6D-B890-E63ED305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20" name="Group 68">
              <a:extLst>
                <a:ext uri="{FF2B5EF4-FFF2-40B4-BE49-F238E27FC236}">
                  <a16:creationId xmlns:a16="http://schemas.microsoft.com/office/drawing/2014/main" id="{C6069EEA-7C27-40CD-9560-B1E37AB4C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21" name="Freeform 69">
                <a:extLst>
                  <a:ext uri="{FF2B5EF4-FFF2-40B4-BE49-F238E27FC236}">
                    <a16:creationId xmlns:a16="http://schemas.microsoft.com/office/drawing/2014/main" id="{636566B0-DA7A-444C-9575-36A99BE80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70">
                <a:extLst>
                  <a:ext uri="{FF2B5EF4-FFF2-40B4-BE49-F238E27FC236}">
                    <a16:creationId xmlns:a16="http://schemas.microsoft.com/office/drawing/2014/main" id="{BBAD8581-E0EB-46B6-B268-C2C96F7B5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71">
                <a:extLst>
                  <a:ext uri="{FF2B5EF4-FFF2-40B4-BE49-F238E27FC236}">
                    <a16:creationId xmlns:a16="http://schemas.microsoft.com/office/drawing/2014/main" id="{BCA2409C-2CF1-4C63-99CB-42D548178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72">
                <a:extLst>
                  <a:ext uri="{FF2B5EF4-FFF2-40B4-BE49-F238E27FC236}">
                    <a16:creationId xmlns:a16="http://schemas.microsoft.com/office/drawing/2014/main" id="{34C88E9F-EFCF-44BA-BC5C-391F3303F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cxnSp>
        <p:nvCxnSpPr>
          <p:cNvPr id="125" name="直接连接符 2">
            <a:extLst>
              <a:ext uri="{FF2B5EF4-FFF2-40B4-BE49-F238E27FC236}">
                <a16:creationId xmlns:a16="http://schemas.microsoft.com/office/drawing/2014/main" id="{A9D015A8-3D0E-40BC-8C82-E0318B21D4C9}"/>
              </a:ext>
            </a:extLst>
          </p:cNvPr>
          <p:cNvCxnSpPr>
            <a:stCxn id="92" idx="4"/>
            <a:endCxn id="100" idx="2"/>
          </p:cNvCxnSpPr>
          <p:nvPr/>
        </p:nvCxnSpPr>
        <p:spPr>
          <a:xfrm flipV="1">
            <a:off x="4026490" y="3193487"/>
            <a:ext cx="1222385" cy="400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48">
            <a:extLst>
              <a:ext uri="{FF2B5EF4-FFF2-40B4-BE49-F238E27FC236}">
                <a16:creationId xmlns:a16="http://schemas.microsoft.com/office/drawing/2014/main" id="{37838013-4781-41EA-808F-E41D7A09AABF}"/>
              </a:ext>
            </a:extLst>
          </p:cNvPr>
          <p:cNvCxnSpPr>
            <a:stCxn id="100" idx="4"/>
            <a:endCxn id="118" idx="2"/>
          </p:cNvCxnSpPr>
          <p:nvPr/>
        </p:nvCxnSpPr>
        <p:spPr>
          <a:xfrm>
            <a:off x="5965142" y="3193487"/>
            <a:ext cx="1852538" cy="239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50">
            <a:extLst>
              <a:ext uri="{FF2B5EF4-FFF2-40B4-BE49-F238E27FC236}">
                <a16:creationId xmlns:a16="http://schemas.microsoft.com/office/drawing/2014/main" id="{94167192-5C48-44D1-97D3-A0458A0E3925}"/>
              </a:ext>
            </a:extLst>
          </p:cNvPr>
          <p:cNvCxnSpPr/>
          <p:nvPr/>
        </p:nvCxnSpPr>
        <p:spPr>
          <a:xfrm>
            <a:off x="5870558" y="3366814"/>
            <a:ext cx="835216" cy="574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52">
            <a:extLst>
              <a:ext uri="{FF2B5EF4-FFF2-40B4-BE49-F238E27FC236}">
                <a16:creationId xmlns:a16="http://schemas.microsoft.com/office/drawing/2014/main" id="{C48F0607-B257-42B8-A65A-3308213E9312}"/>
              </a:ext>
            </a:extLst>
          </p:cNvPr>
          <p:cNvCxnSpPr>
            <a:endCxn id="80" idx="2"/>
          </p:cNvCxnSpPr>
          <p:nvPr/>
        </p:nvCxnSpPr>
        <p:spPr>
          <a:xfrm>
            <a:off x="3927108" y="3772057"/>
            <a:ext cx="851804" cy="7466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54">
            <a:extLst>
              <a:ext uri="{FF2B5EF4-FFF2-40B4-BE49-F238E27FC236}">
                <a16:creationId xmlns:a16="http://schemas.microsoft.com/office/drawing/2014/main" id="{4F1164C4-12E4-4132-B886-BE7D78D4B1F2}"/>
              </a:ext>
            </a:extLst>
          </p:cNvPr>
          <p:cNvCxnSpPr>
            <a:stCxn id="80" idx="4"/>
            <a:endCxn id="110" idx="2"/>
          </p:cNvCxnSpPr>
          <p:nvPr/>
        </p:nvCxnSpPr>
        <p:spPr>
          <a:xfrm flipV="1">
            <a:off x="5495179" y="4129555"/>
            <a:ext cx="1048881" cy="389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56">
            <a:extLst>
              <a:ext uri="{FF2B5EF4-FFF2-40B4-BE49-F238E27FC236}">
                <a16:creationId xmlns:a16="http://schemas.microsoft.com/office/drawing/2014/main" id="{823DB936-93E6-4886-B4E6-5DE4683D51F7}"/>
              </a:ext>
            </a:extLst>
          </p:cNvPr>
          <p:cNvCxnSpPr>
            <a:stCxn id="110" idx="4"/>
          </p:cNvCxnSpPr>
          <p:nvPr/>
        </p:nvCxnSpPr>
        <p:spPr>
          <a:xfrm flipV="1">
            <a:off x="7260328" y="3578943"/>
            <a:ext cx="603573" cy="550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2DA940D5-0580-4656-B88B-19620D00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4004">
            <a:off x="5125287" y="1557558"/>
            <a:ext cx="997304" cy="997304"/>
          </a:xfrm>
          <a:prstGeom prst="rect">
            <a:avLst/>
          </a:prstGeom>
          <a:noFill/>
        </p:spPr>
      </p:pic>
      <p:sp>
        <p:nvSpPr>
          <p:cNvPr id="138" name="TextBox 79">
            <a:extLst>
              <a:ext uri="{FF2B5EF4-FFF2-40B4-BE49-F238E27FC236}">
                <a16:creationId xmlns:a16="http://schemas.microsoft.com/office/drawing/2014/main" id="{9BF799EC-8130-46E0-93F2-9A00244B6594}"/>
              </a:ext>
            </a:extLst>
          </p:cNvPr>
          <p:cNvSpPr txBox="1"/>
          <p:nvPr/>
        </p:nvSpPr>
        <p:spPr>
          <a:xfrm>
            <a:off x="2447227" y="3755433"/>
            <a:ext cx="15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switch</a:t>
            </a:r>
          </a:p>
        </p:txBody>
      </p:sp>
      <p:sp>
        <p:nvSpPr>
          <p:cNvPr id="139" name="TextBox 79">
            <a:extLst>
              <a:ext uri="{FF2B5EF4-FFF2-40B4-BE49-F238E27FC236}">
                <a16:creationId xmlns:a16="http://schemas.microsoft.com/office/drawing/2014/main" id="{A4944B6F-340C-4BB0-9457-F9D360D86682}"/>
              </a:ext>
            </a:extLst>
          </p:cNvPr>
          <p:cNvSpPr txBox="1"/>
          <p:nvPr/>
        </p:nvSpPr>
        <p:spPr>
          <a:xfrm>
            <a:off x="6153060" y="1609022"/>
            <a:ext cx="18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controller</a:t>
            </a:r>
          </a:p>
        </p:txBody>
      </p:sp>
      <p:cxnSp>
        <p:nvCxnSpPr>
          <p:cNvPr id="141" name="直接连接符 65">
            <a:extLst>
              <a:ext uri="{FF2B5EF4-FFF2-40B4-BE49-F238E27FC236}">
                <a16:creationId xmlns:a16="http://schemas.microsoft.com/office/drawing/2014/main" id="{C3119A22-69F4-4127-917C-B4020634F6E0}"/>
              </a:ext>
            </a:extLst>
          </p:cNvPr>
          <p:cNvCxnSpPr>
            <a:cxnSpLocks/>
          </p:cNvCxnSpPr>
          <p:nvPr/>
        </p:nvCxnSpPr>
        <p:spPr>
          <a:xfrm flipH="1">
            <a:off x="3826482" y="2206770"/>
            <a:ext cx="1346789" cy="1182953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66">
            <a:extLst>
              <a:ext uri="{FF2B5EF4-FFF2-40B4-BE49-F238E27FC236}">
                <a16:creationId xmlns:a16="http://schemas.microsoft.com/office/drawing/2014/main" id="{9A42CA2A-D793-4F3E-8AAF-719421AEFAED}"/>
              </a:ext>
            </a:extLst>
          </p:cNvPr>
          <p:cNvCxnSpPr>
            <a:cxnSpLocks/>
          </p:cNvCxnSpPr>
          <p:nvPr/>
        </p:nvCxnSpPr>
        <p:spPr>
          <a:xfrm flipH="1">
            <a:off x="4963544" y="2462333"/>
            <a:ext cx="376297" cy="1878733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67">
            <a:extLst>
              <a:ext uri="{FF2B5EF4-FFF2-40B4-BE49-F238E27FC236}">
                <a16:creationId xmlns:a16="http://schemas.microsoft.com/office/drawing/2014/main" id="{641B8257-C97B-404B-84FA-83FE58B5BE00}"/>
              </a:ext>
            </a:extLst>
          </p:cNvPr>
          <p:cNvCxnSpPr>
            <a:cxnSpLocks/>
          </p:cNvCxnSpPr>
          <p:nvPr/>
        </p:nvCxnSpPr>
        <p:spPr>
          <a:xfrm>
            <a:off x="5511322" y="2497059"/>
            <a:ext cx="59392" cy="506993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68">
            <a:extLst>
              <a:ext uri="{FF2B5EF4-FFF2-40B4-BE49-F238E27FC236}">
                <a16:creationId xmlns:a16="http://schemas.microsoft.com/office/drawing/2014/main" id="{2DF2E2E8-4345-42BC-A391-8EFE2F8CE2BA}"/>
              </a:ext>
            </a:extLst>
          </p:cNvPr>
          <p:cNvCxnSpPr>
            <a:cxnSpLocks/>
          </p:cNvCxnSpPr>
          <p:nvPr/>
        </p:nvCxnSpPr>
        <p:spPr>
          <a:xfrm>
            <a:off x="5836437" y="2399280"/>
            <a:ext cx="1082348" cy="1471655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69">
            <a:extLst>
              <a:ext uri="{FF2B5EF4-FFF2-40B4-BE49-F238E27FC236}">
                <a16:creationId xmlns:a16="http://schemas.microsoft.com/office/drawing/2014/main" id="{5F9B66A5-7310-482F-ADC4-344B46FB161C}"/>
              </a:ext>
            </a:extLst>
          </p:cNvPr>
          <p:cNvCxnSpPr>
            <a:cxnSpLocks/>
          </p:cNvCxnSpPr>
          <p:nvPr/>
        </p:nvCxnSpPr>
        <p:spPr>
          <a:xfrm>
            <a:off x="5972561" y="2261643"/>
            <a:ext cx="1995132" cy="959014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79">
            <a:extLst>
              <a:ext uri="{FF2B5EF4-FFF2-40B4-BE49-F238E27FC236}">
                <a16:creationId xmlns:a16="http://schemas.microsoft.com/office/drawing/2014/main" id="{461BB4AA-6EE3-4C30-9966-EB221E2F5F0C}"/>
              </a:ext>
            </a:extLst>
          </p:cNvPr>
          <p:cNvSpPr txBox="1"/>
          <p:nvPr/>
        </p:nvSpPr>
        <p:spPr>
          <a:xfrm>
            <a:off x="7273427" y="4203692"/>
            <a:ext cx="15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switch</a:t>
            </a:r>
          </a:p>
        </p:txBody>
      </p:sp>
      <p:sp>
        <p:nvSpPr>
          <p:cNvPr id="154" name="Rounded Rectangle 26">
            <a:extLst>
              <a:ext uri="{FF2B5EF4-FFF2-40B4-BE49-F238E27FC236}">
                <a16:creationId xmlns:a16="http://schemas.microsoft.com/office/drawing/2014/main" id="{81FA886E-EE33-4E56-B6A3-5B75C4793BD2}"/>
              </a:ext>
            </a:extLst>
          </p:cNvPr>
          <p:cNvSpPr/>
          <p:nvPr/>
        </p:nvSpPr>
        <p:spPr>
          <a:xfrm>
            <a:off x="5010033" y="2095477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5" name="Rounded Rectangle 26">
            <a:extLst>
              <a:ext uri="{FF2B5EF4-FFF2-40B4-BE49-F238E27FC236}">
                <a16:creationId xmlns:a16="http://schemas.microsoft.com/office/drawing/2014/main" id="{77C97F29-76B7-4FAE-BE77-6B8280710957}"/>
              </a:ext>
            </a:extLst>
          </p:cNvPr>
          <p:cNvSpPr/>
          <p:nvPr/>
        </p:nvSpPr>
        <p:spPr>
          <a:xfrm>
            <a:off x="5917741" y="2066350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6" name="Rounded Rectangle 26">
            <a:extLst>
              <a:ext uri="{FF2B5EF4-FFF2-40B4-BE49-F238E27FC236}">
                <a16:creationId xmlns:a16="http://schemas.microsoft.com/office/drawing/2014/main" id="{478FE425-B7CD-4175-ACD5-BE0E1056F09F}"/>
              </a:ext>
            </a:extLst>
          </p:cNvPr>
          <p:cNvSpPr/>
          <p:nvPr/>
        </p:nvSpPr>
        <p:spPr>
          <a:xfrm>
            <a:off x="5757922" y="2304647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7" name="Rounded Rectangle 26">
            <a:extLst>
              <a:ext uri="{FF2B5EF4-FFF2-40B4-BE49-F238E27FC236}">
                <a16:creationId xmlns:a16="http://schemas.microsoft.com/office/drawing/2014/main" id="{7CBC1C52-F29B-48C9-A440-BC512007D146}"/>
              </a:ext>
            </a:extLst>
          </p:cNvPr>
          <p:cNvSpPr/>
          <p:nvPr/>
        </p:nvSpPr>
        <p:spPr>
          <a:xfrm>
            <a:off x="5471643" y="2402251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Rounded Rectangle 26">
            <a:extLst>
              <a:ext uri="{FF2B5EF4-FFF2-40B4-BE49-F238E27FC236}">
                <a16:creationId xmlns:a16="http://schemas.microsoft.com/office/drawing/2014/main" id="{65C4954B-EF54-4BAC-B9BD-2FD0ADBEED71}"/>
              </a:ext>
            </a:extLst>
          </p:cNvPr>
          <p:cNvSpPr/>
          <p:nvPr/>
        </p:nvSpPr>
        <p:spPr>
          <a:xfrm>
            <a:off x="5235923" y="2279515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6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1664 0.1555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20" y="7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09088 0.21574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107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0469 0.08264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412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02969 0.2669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1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0573 0.17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Solution:  Distributed data plane probes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5" name="Content Placeholder 2"/>
          <p:cNvSpPr txBox="1">
            <a:spLocks/>
          </p:cNvSpPr>
          <p:nvPr/>
        </p:nvSpPr>
        <p:spPr>
          <a:xfrm>
            <a:off x="1322766" y="5352980"/>
            <a:ext cx="9838311" cy="53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Using 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data plane probes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to communicate with other switches</a:t>
            </a:r>
          </a:p>
        </p:txBody>
      </p:sp>
      <p:grpSp>
        <p:nvGrpSpPr>
          <p:cNvPr id="77" name="Group 65">
            <a:extLst>
              <a:ext uri="{FF2B5EF4-FFF2-40B4-BE49-F238E27FC236}">
                <a16:creationId xmlns:a16="http://schemas.microsoft.com/office/drawing/2014/main" id="{42274FB6-E9DA-4A97-B6A7-82C9F412BDE2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810000"/>
            <a:ext cx="719065" cy="411294"/>
            <a:chOff x="2423" y="2253"/>
            <a:chExt cx="257" cy="147"/>
          </a:xfrm>
        </p:grpSpPr>
        <p:sp>
          <p:nvSpPr>
            <p:cNvPr id="80" name="AutoShape 66">
              <a:extLst>
                <a:ext uri="{FF2B5EF4-FFF2-40B4-BE49-F238E27FC236}">
                  <a16:creationId xmlns:a16="http://schemas.microsoft.com/office/drawing/2014/main" id="{F01A66A1-6B55-4F9F-93C5-5BE8291DF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Oval 67">
              <a:extLst>
                <a:ext uri="{FF2B5EF4-FFF2-40B4-BE49-F238E27FC236}">
                  <a16:creationId xmlns:a16="http://schemas.microsoft.com/office/drawing/2014/main" id="{23D12891-2CAB-4BDA-A4A7-A4D78301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6" name="Group 68">
              <a:extLst>
                <a:ext uri="{FF2B5EF4-FFF2-40B4-BE49-F238E27FC236}">
                  <a16:creationId xmlns:a16="http://schemas.microsoft.com/office/drawing/2014/main" id="{1F98339D-E18E-4485-81D2-FD27B26C10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F903E7D4-C7F9-46F7-86DE-9FE5C56C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70">
                <a:extLst>
                  <a:ext uri="{FF2B5EF4-FFF2-40B4-BE49-F238E27FC236}">
                    <a16:creationId xmlns:a16="http://schemas.microsoft.com/office/drawing/2014/main" id="{BFFBD376-3914-4692-BACA-6926A29F4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71">
                <a:extLst>
                  <a:ext uri="{FF2B5EF4-FFF2-40B4-BE49-F238E27FC236}">
                    <a16:creationId xmlns:a16="http://schemas.microsoft.com/office/drawing/2014/main" id="{9DDF4A1C-BABD-4E0B-AF00-EC7297DF0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72">
                <a:extLst>
                  <a:ext uri="{FF2B5EF4-FFF2-40B4-BE49-F238E27FC236}">
                    <a16:creationId xmlns:a16="http://schemas.microsoft.com/office/drawing/2014/main" id="{B23D886E-4623-4A7B-AD5E-34B90C42E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1" name="Group 65">
            <a:extLst>
              <a:ext uri="{FF2B5EF4-FFF2-40B4-BE49-F238E27FC236}">
                <a16:creationId xmlns:a16="http://schemas.microsoft.com/office/drawing/2014/main" id="{367DBDDF-92EC-4E1F-A6BA-A513B721EA51}"/>
              </a:ext>
            </a:extLst>
          </p:cNvPr>
          <p:cNvGrpSpPr>
            <a:grpSpLocks/>
          </p:cNvGrpSpPr>
          <p:nvPr/>
        </p:nvGrpSpPr>
        <p:grpSpPr bwMode="auto">
          <a:xfrm>
            <a:off x="3712910" y="2885572"/>
            <a:ext cx="719065" cy="411294"/>
            <a:chOff x="2423" y="2253"/>
            <a:chExt cx="257" cy="147"/>
          </a:xfrm>
        </p:grpSpPr>
        <p:sp>
          <p:nvSpPr>
            <p:cNvPr id="92" name="AutoShape 66">
              <a:extLst>
                <a:ext uri="{FF2B5EF4-FFF2-40B4-BE49-F238E27FC236}">
                  <a16:creationId xmlns:a16="http://schemas.microsoft.com/office/drawing/2014/main" id="{E9AD8B09-D75F-48DE-8C53-4B453F460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Oval 67">
              <a:extLst>
                <a:ext uri="{FF2B5EF4-FFF2-40B4-BE49-F238E27FC236}">
                  <a16:creationId xmlns:a16="http://schemas.microsoft.com/office/drawing/2014/main" id="{2D841AD6-BC49-41C9-8051-5CAFAA667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94" name="Group 68">
              <a:extLst>
                <a:ext uri="{FF2B5EF4-FFF2-40B4-BE49-F238E27FC236}">
                  <a16:creationId xmlns:a16="http://schemas.microsoft.com/office/drawing/2014/main" id="{0493C5E3-D3B9-49DD-B399-56BC44FFB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95" name="Freeform 69">
                <a:extLst>
                  <a:ext uri="{FF2B5EF4-FFF2-40B4-BE49-F238E27FC236}">
                    <a16:creationId xmlns:a16="http://schemas.microsoft.com/office/drawing/2014/main" id="{3F8AB498-860E-4179-A2AE-936F357E1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70">
                <a:extLst>
                  <a:ext uri="{FF2B5EF4-FFF2-40B4-BE49-F238E27FC236}">
                    <a16:creationId xmlns:a16="http://schemas.microsoft.com/office/drawing/2014/main" id="{9D005D37-ECE4-4FEC-A8D4-0D2967FDB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71">
                <a:extLst>
                  <a:ext uri="{FF2B5EF4-FFF2-40B4-BE49-F238E27FC236}">
                    <a16:creationId xmlns:a16="http://schemas.microsoft.com/office/drawing/2014/main" id="{40E8C030-DCD5-436F-8F64-193C78060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72">
                <a:extLst>
                  <a:ext uri="{FF2B5EF4-FFF2-40B4-BE49-F238E27FC236}">
                    <a16:creationId xmlns:a16="http://schemas.microsoft.com/office/drawing/2014/main" id="{18FB0DED-AC68-462E-871A-D3B928C38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9" name="Group 65">
            <a:extLst>
              <a:ext uri="{FF2B5EF4-FFF2-40B4-BE49-F238E27FC236}">
                <a16:creationId xmlns:a16="http://schemas.microsoft.com/office/drawing/2014/main" id="{976F3D04-4BFB-4900-9EBA-B1CA60CF6922}"/>
              </a:ext>
            </a:extLst>
          </p:cNvPr>
          <p:cNvGrpSpPr>
            <a:grpSpLocks/>
          </p:cNvGrpSpPr>
          <p:nvPr/>
        </p:nvGrpSpPr>
        <p:grpSpPr bwMode="auto">
          <a:xfrm>
            <a:off x="5651562" y="2484734"/>
            <a:ext cx="719065" cy="411294"/>
            <a:chOff x="2423" y="2253"/>
            <a:chExt cx="257" cy="147"/>
          </a:xfrm>
        </p:grpSpPr>
        <p:sp>
          <p:nvSpPr>
            <p:cNvPr id="100" name="AutoShape 66">
              <a:extLst>
                <a:ext uri="{FF2B5EF4-FFF2-40B4-BE49-F238E27FC236}">
                  <a16:creationId xmlns:a16="http://schemas.microsoft.com/office/drawing/2014/main" id="{0C0E62E1-503E-4C7A-A4CB-3EAC4949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Oval 67">
              <a:extLst>
                <a:ext uri="{FF2B5EF4-FFF2-40B4-BE49-F238E27FC236}">
                  <a16:creationId xmlns:a16="http://schemas.microsoft.com/office/drawing/2014/main" id="{95578154-740D-494D-9F20-D7F409201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02" name="Group 68">
              <a:extLst>
                <a:ext uri="{FF2B5EF4-FFF2-40B4-BE49-F238E27FC236}">
                  <a16:creationId xmlns:a16="http://schemas.microsoft.com/office/drawing/2014/main" id="{E0613C25-4F50-4EF8-A76D-9C24071BD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09DDA23C-8A03-4025-A098-64D5B5A4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367EC230-A958-4035-85FA-D63B41686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33541034-DE8F-447F-A233-1E6D69C2A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72">
                <a:extLst>
                  <a:ext uri="{FF2B5EF4-FFF2-40B4-BE49-F238E27FC236}">
                    <a16:creationId xmlns:a16="http://schemas.microsoft.com/office/drawing/2014/main" id="{81FC4A21-9AA6-4D68-9470-A517903D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09" name="Group 65">
            <a:extLst>
              <a:ext uri="{FF2B5EF4-FFF2-40B4-BE49-F238E27FC236}">
                <a16:creationId xmlns:a16="http://schemas.microsoft.com/office/drawing/2014/main" id="{FCF5BFBB-ED24-4763-8B58-0E0E3C75C66C}"/>
              </a:ext>
            </a:extLst>
          </p:cNvPr>
          <p:cNvGrpSpPr>
            <a:grpSpLocks/>
          </p:cNvGrpSpPr>
          <p:nvPr/>
        </p:nvGrpSpPr>
        <p:grpSpPr bwMode="auto">
          <a:xfrm>
            <a:off x="6946748" y="3420802"/>
            <a:ext cx="719065" cy="411294"/>
            <a:chOff x="2423" y="2253"/>
            <a:chExt cx="257" cy="147"/>
          </a:xfrm>
        </p:grpSpPr>
        <p:sp>
          <p:nvSpPr>
            <p:cNvPr id="110" name="AutoShape 66">
              <a:extLst>
                <a:ext uri="{FF2B5EF4-FFF2-40B4-BE49-F238E27FC236}">
                  <a16:creationId xmlns:a16="http://schemas.microsoft.com/office/drawing/2014/main" id="{2AEB0A8B-7EF6-4C62-9EDB-70E777B2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Oval 67">
              <a:extLst>
                <a:ext uri="{FF2B5EF4-FFF2-40B4-BE49-F238E27FC236}">
                  <a16:creationId xmlns:a16="http://schemas.microsoft.com/office/drawing/2014/main" id="{DF7A20CA-9559-4521-BF7B-8753945BA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2" name="Group 68">
              <a:extLst>
                <a:ext uri="{FF2B5EF4-FFF2-40B4-BE49-F238E27FC236}">
                  <a16:creationId xmlns:a16="http://schemas.microsoft.com/office/drawing/2014/main" id="{ED882BB6-E2A6-41FE-9241-3F9C143B1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13" name="Freeform 69">
                <a:extLst>
                  <a:ext uri="{FF2B5EF4-FFF2-40B4-BE49-F238E27FC236}">
                    <a16:creationId xmlns:a16="http://schemas.microsoft.com/office/drawing/2014/main" id="{CF4DC642-466E-4376-9963-4F2812457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70">
                <a:extLst>
                  <a:ext uri="{FF2B5EF4-FFF2-40B4-BE49-F238E27FC236}">
                    <a16:creationId xmlns:a16="http://schemas.microsoft.com/office/drawing/2014/main" id="{F6C94B57-9DDA-437F-9482-6FBEC4B19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71">
                <a:extLst>
                  <a:ext uri="{FF2B5EF4-FFF2-40B4-BE49-F238E27FC236}">
                    <a16:creationId xmlns:a16="http://schemas.microsoft.com/office/drawing/2014/main" id="{AB3C31ED-5338-4ADA-8BFF-02EA1F2DA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72">
                <a:extLst>
                  <a:ext uri="{FF2B5EF4-FFF2-40B4-BE49-F238E27FC236}">
                    <a16:creationId xmlns:a16="http://schemas.microsoft.com/office/drawing/2014/main" id="{113F8B04-A43D-4C26-BF9D-350D28948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17" name="Group 65">
            <a:extLst>
              <a:ext uri="{FF2B5EF4-FFF2-40B4-BE49-F238E27FC236}">
                <a16:creationId xmlns:a16="http://schemas.microsoft.com/office/drawing/2014/main" id="{F59C4BFA-0A57-41BC-8D3C-25D5462F3C0D}"/>
              </a:ext>
            </a:extLst>
          </p:cNvPr>
          <p:cNvGrpSpPr>
            <a:grpSpLocks/>
          </p:cNvGrpSpPr>
          <p:nvPr/>
        </p:nvGrpSpPr>
        <p:grpSpPr bwMode="auto">
          <a:xfrm>
            <a:off x="8220367" y="2724501"/>
            <a:ext cx="719065" cy="411294"/>
            <a:chOff x="2423" y="2253"/>
            <a:chExt cx="257" cy="147"/>
          </a:xfrm>
        </p:grpSpPr>
        <p:sp>
          <p:nvSpPr>
            <p:cNvPr id="118" name="AutoShape 66">
              <a:extLst>
                <a:ext uri="{FF2B5EF4-FFF2-40B4-BE49-F238E27FC236}">
                  <a16:creationId xmlns:a16="http://schemas.microsoft.com/office/drawing/2014/main" id="{B8EC07FE-5EB7-4358-AA0B-D5EE17A5C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Oval 67">
              <a:extLst>
                <a:ext uri="{FF2B5EF4-FFF2-40B4-BE49-F238E27FC236}">
                  <a16:creationId xmlns:a16="http://schemas.microsoft.com/office/drawing/2014/main" id="{6194B79B-DA11-4C6D-B890-E63ED305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20" name="Group 68">
              <a:extLst>
                <a:ext uri="{FF2B5EF4-FFF2-40B4-BE49-F238E27FC236}">
                  <a16:creationId xmlns:a16="http://schemas.microsoft.com/office/drawing/2014/main" id="{C6069EEA-7C27-40CD-9560-B1E37AB4C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21" name="Freeform 69">
                <a:extLst>
                  <a:ext uri="{FF2B5EF4-FFF2-40B4-BE49-F238E27FC236}">
                    <a16:creationId xmlns:a16="http://schemas.microsoft.com/office/drawing/2014/main" id="{636566B0-DA7A-444C-9575-36A99BE80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70">
                <a:extLst>
                  <a:ext uri="{FF2B5EF4-FFF2-40B4-BE49-F238E27FC236}">
                    <a16:creationId xmlns:a16="http://schemas.microsoft.com/office/drawing/2014/main" id="{BBAD8581-E0EB-46B6-B268-C2C96F7B5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71">
                <a:extLst>
                  <a:ext uri="{FF2B5EF4-FFF2-40B4-BE49-F238E27FC236}">
                    <a16:creationId xmlns:a16="http://schemas.microsoft.com/office/drawing/2014/main" id="{BCA2409C-2CF1-4C63-99CB-42D548178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72">
                <a:extLst>
                  <a:ext uri="{FF2B5EF4-FFF2-40B4-BE49-F238E27FC236}">
                    <a16:creationId xmlns:a16="http://schemas.microsoft.com/office/drawing/2014/main" id="{34C88E9F-EFCF-44BA-BC5C-391F3303F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cxnSp>
        <p:nvCxnSpPr>
          <p:cNvPr id="125" name="直接连接符 2">
            <a:extLst>
              <a:ext uri="{FF2B5EF4-FFF2-40B4-BE49-F238E27FC236}">
                <a16:creationId xmlns:a16="http://schemas.microsoft.com/office/drawing/2014/main" id="{A9D015A8-3D0E-40BC-8C82-E0318B21D4C9}"/>
              </a:ext>
            </a:extLst>
          </p:cNvPr>
          <p:cNvCxnSpPr>
            <a:stCxn id="92" idx="4"/>
            <a:endCxn id="100" idx="2"/>
          </p:cNvCxnSpPr>
          <p:nvPr/>
        </p:nvCxnSpPr>
        <p:spPr>
          <a:xfrm flipV="1">
            <a:off x="4431975" y="2690381"/>
            <a:ext cx="1222385" cy="400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48">
            <a:extLst>
              <a:ext uri="{FF2B5EF4-FFF2-40B4-BE49-F238E27FC236}">
                <a16:creationId xmlns:a16="http://schemas.microsoft.com/office/drawing/2014/main" id="{37838013-4781-41EA-808F-E41D7A09AABF}"/>
              </a:ext>
            </a:extLst>
          </p:cNvPr>
          <p:cNvCxnSpPr>
            <a:stCxn id="100" idx="4"/>
            <a:endCxn id="118" idx="2"/>
          </p:cNvCxnSpPr>
          <p:nvPr/>
        </p:nvCxnSpPr>
        <p:spPr>
          <a:xfrm>
            <a:off x="6370627" y="2690381"/>
            <a:ext cx="1852538" cy="239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50">
            <a:extLst>
              <a:ext uri="{FF2B5EF4-FFF2-40B4-BE49-F238E27FC236}">
                <a16:creationId xmlns:a16="http://schemas.microsoft.com/office/drawing/2014/main" id="{94167192-5C48-44D1-97D3-A0458A0E3925}"/>
              </a:ext>
            </a:extLst>
          </p:cNvPr>
          <p:cNvCxnSpPr/>
          <p:nvPr/>
        </p:nvCxnSpPr>
        <p:spPr>
          <a:xfrm>
            <a:off x="6276043" y="2863708"/>
            <a:ext cx="835216" cy="574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52">
            <a:extLst>
              <a:ext uri="{FF2B5EF4-FFF2-40B4-BE49-F238E27FC236}">
                <a16:creationId xmlns:a16="http://schemas.microsoft.com/office/drawing/2014/main" id="{C48F0607-B257-42B8-A65A-3308213E9312}"/>
              </a:ext>
            </a:extLst>
          </p:cNvPr>
          <p:cNvCxnSpPr>
            <a:endCxn id="80" idx="2"/>
          </p:cNvCxnSpPr>
          <p:nvPr/>
        </p:nvCxnSpPr>
        <p:spPr>
          <a:xfrm>
            <a:off x="4332593" y="3268951"/>
            <a:ext cx="851804" cy="7466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54">
            <a:extLst>
              <a:ext uri="{FF2B5EF4-FFF2-40B4-BE49-F238E27FC236}">
                <a16:creationId xmlns:a16="http://schemas.microsoft.com/office/drawing/2014/main" id="{4F1164C4-12E4-4132-B886-BE7D78D4B1F2}"/>
              </a:ext>
            </a:extLst>
          </p:cNvPr>
          <p:cNvCxnSpPr>
            <a:stCxn id="80" idx="4"/>
            <a:endCxn id="110" idx="2"/>
          </p:cNvCxnSpPr>
          <p:nvPr/>
        </p:nvCxnSpPr>
        <p:spPr>
          <a:xfrm flipV="1">
            <a:off x="5900664" y="3626449"/>
            <a:ext cx="1048881" cy="389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56">
            <a:extLst>
              <a:ext uri="{FF2B5EF4-FFF2-40B4-BE49-F238E27FC236}">
                <a16:creationId xmlns:a16="http://schemas.microsoft.com/office/drawing/2014/main" id="{823DB936-93E6-4886-B4E6-5DE4683D51F7}"/>
              </a:ext>
            </a:extLst>
          </p:cNvPr>
          <p:cNvCxnSpPr>
            <a:stCxn id="110" idx="4"/>
          </p:cNvCxnSpPr>
          <p:nvPr/>
        </p:nvCxnSpPr>
        <p:spPr>
          <a:xfrm flipV="1">
            <a:off x="7665813" y="3075837"/>
            <a:ext cx="603573" cy="550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79">
            <a:extLst>
              <a:ext uri="{FF2B5EF4-FFF2-40B4-BE49-F238E27FC236}">
                <a16:creationId xmlns:a16="http://schemas.microsoft.com/office/drawing/2014/main" id="{9BF799EC-8130-46E0-93F2-9A00244B6594}"/>
              </a:ext>
            </a:extLst>
          </p:cNvPr>
          <p:cNvSpPr txBox="1"/>
          <p:nvPr/>
        </p:nvSpPr>
        <p:spPr>
          <a:xfrm>
            <a:off x="2852712" y="3252327"/>
            <a:ext cx="15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P4 switch</a:t>
            </a:r>
          </a:p>
        </p:txBody>
      </p:sp>
      <p:sp>
        <p:nvSpPr>
          <p:cNvPr id="153" name="TextBox 79">
            <a:extLst>
              <a:ext uri="{FF2B5EF4-FFF2-40B4-BE49-F238E27FC236}">
                <a16:creationId xmlns:a16="http://schemas.microsoft.com/office/drawing/2014/main" id="{461BB4AA-6EE3-4C30-9966-EB221E2F5F0C}"/>
              </a:ext>
            </a:extLst>
          </p:cNvPr>
          <p:cNvSpPr txBox="1"/>
          <p:nvPr/>
        </p:nvSpPr>
        <p:spPr>
          <a:xfrm>
            <a:off x="7678912" y="3700586"/>
            <a:ext cx="15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P4 switch</a:t>
            </a:r>
          </a:p>
        </p:txBody>
      </p:sp>
      <p:sp>
        <p:nvSpPr>
          <p:cNvPr id="159" name="Rounded Rectangle 25">
            <a:extLst>
              <a:ext uri="{FF2B5EF4-FFF2-40B4-BE49-F238E27FC236}">
                <a16:creationId xmlns:a16="http://schemas.microsoft.com/office/drawing/2014/main" id="{049FE1DC-8820-49D0-BCE2-5F5A0667923C}"/>
              </a:ext>
            </a:extLst>
          </p:cNvPr>
          <p:cNvSpPr/>
          <p:nvPr/>
        </p:nvSpPr>
        <p:spPr>
          <a:xfrm>
            <a:off x="3523161" y="2860572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Rounded Rectangle 25">
            <a:extLst>
              <a:ext uri="{FF2B5EF4-FFF2-40B4-BE49-F238E27FC236}">
                <a16:creationId xmlns:a16="http://schemas.microsoft.com/office/drawing/2014/main" id="{7B13E156-4F04-407A-83F8-A3CB2495AA0D}"/>
              </a:ext>
            </a:extLst>
          </p:cNvPr>
          <p:cNvSpPr/>
          <p:nvPr/>
        </p:nvSpPr>
        <p:spPr>
          <a:xfrm>
            <a:off x="3297955" y="2866309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repeatCount="3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8 0.00185 L 0.19753 -0.05973 L 0.40847 -0.01528 L 0.47175 -0.01922 L 0.47253 -0.01922 " pathEditMode="relative" rAng="0" ptsTypes="AAAAA">
                                      <p:cBhvr>
                                        <p:cTn id="15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30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2 0.01574 L 0.18021 0.15371 L 0.32461 0.08241 L 0.43451 -0.00532 L 0.50834 -0.00741 L 0.50769 -0.00741 L 0.50769 -0.00717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59" grpId="0" animBg="1"/>
      <p:bldP spid="159" grpId="1" animBg="1"/>
      <p:bldP spid="160" grpId="0" animBg="1"/>
      <p:bldP spid="16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46055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#4: Unpredictable 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attack patterns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2340238" y="5334000"/>
            <a:ext cx="8462723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Problem: How to handle unpredictable 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attacks patterns?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cxnSp>
        <p:nvCxnSpPr>
          <p:cNvPr id="10" name="直接连接符 383">
            <a:extLst>
              <a:ext uri="{FF2B5EF4-FFF2-40B4-BE49-F238E27FC236}">
                <a16:creationId xmlns:a16="http://schemas.microsoft.com/office/drawing/2014/main" id="{564E15A6-7EF4-4102-B87A-0DE3E1B03E15}"/>
              </a:ext>
            </a:extLst>
          </p:cNvPr>
          <p:cNvCxnSpPr>
            <a:stCxn id="17" idx="4"/>
            <a:endCxn id="18" idx="1"/>
          </p:cNvCxnSpPr>
          <p:nvPr/>
        </p:nvCxnSpPr>
        <p:spPr>
          <a:xfrm>
            <a:off x="4403291" y="2845700"/>
            <a:ext cx="24733" cy="272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84">
            <a:extLst>
              <a:ext uri="{FF2B5EF4-FFF2-40B4-BE49-F238E27FC236}">
                <a16:creationId xmlns:a16="http://schemas.microsoft.com/office/drawing/2014/main" id="{66003061-F8A6-4020-8BC6-6FF21647DC21}"/>
              </a:ext>
            </a:extLst>
          </p:cNvPr>
          <p:cNvCxnSpPr>
            <a:stCxn id="18" idx="5"/>
            <a:endCxn id="19" idx="2"/>
          </p:cNvCxnSpPr>
          <p:nvPr/>
        </p:nvCxnSpPr>
        <p:spPr>
          <a:xfrm>
            <a:off x="4765443" y="3455796"/>
            <a:ext cx="288544" cy="357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85">
            <a:extLst>
              <a:ext uri="{FF2B5EF4-FFF2-40B4-BE49-F238E27FC236}">
                <a16:creationId xmlns:a16="http://schemas.microsoft.com/office/drawing/2014/main" id="{134F3859-D63F-4FD0-9A96-53D0507D2E85}"/>
              </a:ext>
            </a:extLst>
          </p:cNvPr>
          <p:cNvCxnSpPr>
            <a:stCxn id="19" idx="6"/>
            <a:endCxn id="20" idx="3"/>
          </p:cNvCxnSpPr>
          <p:nvPr/>
        </p:nvCxnSpPr>
        <p:spPr>
          <a:xfrm flipV="1">
            <a:off x="5531169" y="3358863"/>
            <a:ext cx="275452" cy="45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86">
            <a:extLst>
              <a:ext uri="{FF2B5EF4-FFF2-40B4-BE49-F238E27FC236}">
                <a16:creationId xmlns:a16="http://schemas.microsoft.com/office/drawing/2014/main" id="{5188E0A1-39A9-4E44-A75B-1956B8D746F4}"/>
              </a:ext>
            </a:extLst>
          </p:cNvPr>
          <p:cNvCxnSpPr>
            <a:stCxn id="20" idx="7"/>
            <a:endCxn id="22" idx="3"/>
          </p:cNvCxnSpPr>
          <p:nvPr/>
        </p:nvCxnSpPr>
        <p:spPr>
          <a:xfrm flipV="1">
            <a:off x="6144041" y="2938654"/>
            <a:ext cx="427559" cy="827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87">
            <a:extLst>
              <a:ext uri="{FF2B5EF4-FFF2-40B4-BE49-F238E27FC236}">
                <a16:creationId xmlns:a16="http://schemas.microsoft.com/office/drawing/2014/main" id="{057E1F90-2DDF-4E8F-BFA6-408A4D09DB29}"/>
              </a:ext>
            </a:extLst>
          </p:cNvPr>
          <p:cNvCxnSpPr>
            <a:stCxn id="22" idx="7"/>
            <a:endCxn id="23" idx="3"/>
          </p:cNvCxnSpPr>
          <p:nvPr/>
        </p:nvCxnSpPr>
        <p:spPr>
          <a:xfrm flipV="1">
            <a:off x="6909019" y="2380708"/>
            <a:ext cx="139658" cy="2205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88">
            <a:extLst>
              <a:ext uri="{FF2B5EF4-FFF2-40B4-BE49-F238E27FC236}">
                <a16:creationId xmlns:a16="http://schemas.microsoft.com/office/drawing/2014/main" id="{8FCA2559-2563-41C4-90C7-D94E04992CC5}"/>
              </a:ext>
            </a:extLst>
          </p:cNvPr>
          <p:cNvCxnSpPr>
            <a:stCxn id="22" idx="5"/>
            <a:endCxn id="24" idx="1"/>
          </p:cNvCxnSpPr>
          <p:nvPr/>
        </p:nvCxnSpPr>
        <p:spPr>
          <a:xfrm>
            <a:off x="6909019" y="2938654"/>
            <a:ext cx="242926" cy="4573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89">
            <a:extLst>
              <a:ext uri="{FF2B5EF4-FFF2-40B4-BE49-F238E27FC236}">
                <a16:creationId xmlns:a16="http://schemas.microsoft.com/office/drawing/2014/main" id="{B47228B0-7EE1-4E11-A358-084762FC29A6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4641882" y="2607109"/>
            <a:ext cx="1094857" cy="583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390">
            <a:extLst>
              <a:ext uri="{FF2B5EF4-FFF2-40B4-BE49-F238E27FC236}">
                <a16:creationId xmlns:a16="http://schemas.microsoft.com/office/drawing/2014/main" id="{E3FE2DE2-178A-46B3-92A0-6CABE10293F8}"/>
              </a:ext>
            </a:extLst>
          </p:cNvPr>
          <p:cNvSpPr/>
          <p:nvPr/>
        </p:nvSpPr>
        <p:spPr>
          <a:xfrm>
            <a:off x="4164699" y="2368518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椭圆 391">
            <a:extLst>
              <a:ext uri="{FF2B5EF4-FFF2-40B4-BE49-F238E27FC236}">
                <a16:creationId xmlns:a16="http://schemas.microsoft.com/office/drawing/2014/main" id="{78033981-4743-46B7-AC5E-66E8A0F46905}"/>
              </a:ext>
            </a:extLst>
          </p:cNvPr>
          <p:cNvSpPr/>
          <p:nvPr/>
        </p:nvSpPr>
        <p:spPr>
          <a:xfrm>
            <a:off x="4358142" y="3048495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椭圆 392">
            <a:extLst>
              <a:ext uri="{FF2B5EF4-FFF2-40B4-BE49-F238E27FC236}">
                <a16:creationId xmlns:a16="http://schemas.microsoft.com/office/drawing/2014/main" id="{603FAD71-B947-452B-93F4-38944A56FA01}"/>
              </a:ext>
            </a:extLst>
          </p:cNvPr>
          <p:cNvSpPr/>
          <p:nvPr/>
        </p:nvSpPr>
        <p:spPr>
          <a:xfrm>
            <a:off x="5053985" y="3574776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393">
            <a:extLst>
              <a:ext uri="{FF2B5EF4-FFF2-40B4-BE49-F238E27FC236}">
                <a16:creationId xmlns:a16="http://schemas.microsoft.com/office/drawing/2014/main" id="{F534ED7F-8C65-47F8-93C2-4391A4304A87}"/>
              </a:ext>
            </a:extLst>
          </p:cNvPr>
          <p:cNvSpPr/>
          <p:nvPr/>
        </p:nvSpPr>
        <p:spPr>
          <a:xfrm>
            <a:off x="5736739" y="2951561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椭圆 394">
            <a:extLst>
              <a:ext uri="{FF2B5EF4-FFF2-40B4-BE49-F238E27FC236}">
                <a16:creationId xmlns:a16="http://schemas.microsoft.com/office/drawing/2014/main" id="{906EFDC0-8DFD-4C14-8CF9-13E27437111E}"/>
              </a:ext>
            </a:extLst>
          </p:cNvPr>
          <p:cNvSpPr/>
          <p:nvPr/>
        </p:nvSpPr>
        <p:spPr>
          <a:xfrm>
            <a:off x="5598456" y="2211842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椭圆 395">
            <a:extLst>
              <a:ext uri="{FF2B5EF4-FFF2-40B4-BE49-F238E27FC236}">
                <a16:creationId xmlns:a16="http://schemas.microsoft.com/office/drawing/2014/main" id="{44B96593-0897-4D4F-9914-1BEC6EBF7D3F}"/>
              </a:ext>
            </a:extLst>
          </p:cNvPr>
          <p:cNvSpPr/>
          <p:nvPr/>
        </p:nvSpPr>
        <p:spPr>
          <a:xfrm>
            <a:off x="6501718" y="2531352"/>
            <a:ext cx="477183" cy="477183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3" name="椭圆 396">
            <a:extLst>
              <a:ext uri="{FF2B5EF4-FFF2-40B4-BE49-F238E27FC236}">
                <a16:creationId xmlns:a16="http://schemas.microsoft.com/office/drawing/2014/main" id="{B79F5801-62C4-4921-8A55-1250970DED1A}"/>
              </a:ext>
            </a:extLst>
          </p:cNvPr>
          <p:cNvSpPr/>
          <p:nvPr/>
        </p:nvSpPr>
        <p:spPr>
          <a:xfrm>
            <a:off x="6978794" y="1973407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4" name="椭圆 397">
            <a:extLst>
              <a:ext uri="{FF2B5EF4-FFF2-40B4-BE49-F238E27FC236}">
                <a16:creationId xmlns:a16="http://schemas.microsoft.com/office/drawing/2014/main" id="{84058739-3BD5-46CC-9DC6-9457E4E310E5}"/>
              </a:ext>
            </a:extLst>
          </p:cNvPr>
          <p:cNvSpPr/>
          <p:nvPr/>
        </p:nvSpPr>
        <p:spPr>
          <a:xfrm>
            <a:off x="7082063" y="2914505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5" name="直接连接符 398">
            <a:extLst>
              <a:ext uri="{FF2B5EF4-FFF2-40B4-BE49-F238E27FC236}">
                <a16:creationId xmlns:a16="http://schemas.microsoft.com/office/drawing/2014/main" id="{DA5B202A-DE8B-40AA-A3B5-2F80EB6FFBCB}"/>
              </a:ext>
            </a:extLst>
          </p:cNvPr>
          <p:cNvCxnSpPr>
            <a:stCxn id="21" idx="6"/>
            <a:endCxn id="22" idx="1"/>
          </p:cNvCxnSpPr>
          <p:nvPr/>
        </p:nvCxnSpPr>
        <p:spPr>
          <a:xfrm>
            <a:off x="6075639" y="2450433"/>
            <a:ext cx="495961" cy="15080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99">
            <a:extLst>
              <a:ext uri="{FF2B5EF4-FFF2-40B4-BE49-F238E27FC236}">
                <a16:creationId xmlns:a16="http://schemas.microsoft.com/office/drawing/2014/main" id="{45C3E338-0E46-4319-8EC2-A27C5450F549}"/>
              </a:ext>
            </a:extLst>
          </p:cNvPr>
          <p:cNvCxnSpPr>
            <a:stCxn id="21" idx="4"/>
            <a:endCxn id="20" idx="0"/>
          </p:cNvCxnSpPr>
          <p:nvPr/>
        </p:nvCxnSpPr>
        <p:spPr>
          <a:xfrm>
            <a:off x="5837047" y="2689026"/>
            <a:ext cx="138284" cy="26253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401">
            <a:extLst>
              <a:ext uri="{FF2B5EF4-FFF2-40B4-BE49-F238E27FC236}">
                <a16:creationId xmlns:a16="http://schemas.microsoft.com/office/drawing/2014/main" id="{717F29D7-D7D5-4DAE-8CB8-822136472695}"/>
              </a:ext>
            </a:extLst>
          </p:cNvPr>
          <p:cNvCxnSpPr>
            <a:stCxn id="17" idx="7"/>
            <a:endCxn id="21" idx="2"/>
          </p:cNvCxnSpPr>
          <p:nvPr/>
        </p:nvCxnSpPr>
        <p:spPr>
          <a:xfrm>
            <a:off x="4572000" y="2438400"/>
            <a:ext cx="1026455" cy="1203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402">
            <a:extLst>
              <a:ext uri="{FF2B5EF4-FFF2-40B4-BE49-F238E27FC236}">
                <a16:creationId xmlns:a16="http://schemas.microsoft.com/office/drawing/2014/main" id="{C1B00AD2-7578-418B-8E73-21ABCBB835CD}"/>
              </a:ext>
            </a:extLst>
          </p:cNvPr>
          <p:cNvSpPr/>
          <p:nvPr/>
        </p:nvSpPr>
        <p:spPr>
          <a:xfrm>
            <a:off x="6501718" y="3452790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9" name="直接连接符 403">
            <a:extLst>
              <a:ext uri="{FF2B5EF4-FFF2-40B4-BE49-F238E27FC236}">
                <a16:creationId xmlns:a16="http://schemas.microsoft.com/office/drawing/2014/main" id="{A82F4EA7-DAE5-4905-AE48-213973878762}"/>
              </a:ext>
            </a:extLst>
          </p:cNvPr>
          <p:cNvCxnSpPr>
            <a:stCxn id="20" idx="5"/>
            <a:endCxn id="28" idx="2"/>
          </p:cNvCxnSpPr>
          <p:nvPr/>
        </p:nvCxnSpPr>
        <p:spPr>
          <a:xfrm>
            <a:off x="6144041" y="3358863"/>
            <a:ext cx="357677" cy="33252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404">
            <a:extLst>
              <a:ext uri="{FF2B5EF4-FFF2-40B4-BE49-F238E27FC236}">
                <a16:creationId xmlns:a16="http://schemas.microsoft.com/office/drawing/2014/main" id="{6DC63E8E-666C-4C97-A502-28C4CA12C68C}"/>
              </a:ext>
            </a:extLst>
          </p:cNvPr>
          <p:cNvCxnSpPr>
            <a:stCxn id="28" idx="6"/>
            <a:endCxn id="24" idx="3"/>
          </p:cNvCxnSpPr>
          <p:nvPr/>
        </p:nvCxnSpPr>
        <p:spPr>
          <a:xfrm flipV="1">
            <a:off x="6978901" y="3321806"/>
            <a:ext cx="173044" cy="36957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405">
            <a:extLst>
              <a:ext uri="{FF2B5EF4-FFF2-40B4-BE49-F238E27FC236}">
                <a16:creationId xmlns:a16="http://schemas.microsoft.com/office/drawing/2014/main" id="{7EEC44F1-FF67-43F5-84B3-3FCEDA794C4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4835325" y="3190153"/>
            <a:ext cx="901415" cy="969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406">
            <a:extLst>
              <a:ext uri="{FF2B5EF4-FFF2-40B4-BE49-F238E27FC236}">
                <a16:creationId xmlns:a16="http://schemas.microsoft.com/office/drawing/2014/main" id="{B6D20C8F-2FC3-44B6-AE49-6916AB3A4568}"/>
              </a:ext>
            </a:extLst>
          </p:cNvPr>
          <p:cNvSpPr/>
          <p:nvPr/>
        </p:nvSpPr>
        <p:spPr>
          <a:xfrm>
            <a:off x="6139192" y="1680881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直接连接符 407">
            <a:extLst>
              <a:ext uri="{FF2B5EF4-FFF2-40B4-BE49-F238E27FC236}">
                <a16:creationId xmlns:a16="http://schemas.microsoft.com/office/drawing/2014/main" id="{C631B089-4881-494A-A50E-831417C78B6C}"/>
              </a:ext>
            </a:extLst>
          </p:cNvPr>
          <p:cNvCxnSpPr>
            <a:stCxn id="21" idx="7"/>
            <a:endCxn id="32" idx="3"/>
          </p:cNvCxnSpPr>
          <p:nvPr/>
        </p:nvCxnSpPr>
        <p:spPr>
          <a:xfrm flipV="1">
            <a:off x="6005757" y="2088183"/>
            <a:ext cx="203317" cy="193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408">
            <a:extLst>
              <a:ext uri="{FF2B5EF4-FFF2-40B4-BE49-F238E27FC236}">
                <a16:creationId xmlns:a16="http://schemas.microsoft.com/office/drawing/2014/main" id="{7476C935-4461-4C04-88FD-E2ED6EAE099F}"/>
              </a:ext>
            </a:extLst>
          </p:cNvPr>
          <p:cNvCxnSpPr>
            <a:stCxn id="32" idx="6"/>
            <a:endCxn id="23" idx="1"/>
          </p:cNvCxnSpPr>
          <p:nvPr/>
        </p:nvCxnSpPr>
        <p:spPr>
          <a:xfrm>
            <a:off x="6616375" y="1919472"/>
            <a:ext cx="432301" cy="12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CF12C75A-B1A3-44A5-9122-5B89C782D160}"/>
              </a:ext>
            </a:extLst>
          </p:cNvPr>
          <p:cNvSpPr/>
          <p:nvPr/>
        </p:nvSpPr>
        <p:spPr>
          <a:xfrm>
            <a:off x="3900296" y="2254620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3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0.02523 L 0.16055 0.12546 L 0.22682 0.06319 L 0.26615 -0.03588 L 0.28373 -0.08796 L 0.28373 -0.08773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-64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1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0" grpId="1" animBg="1"/>
      <p:bldP spid="70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82399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Solution: Dynamic scaling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5" name="Content Placeholder 2"/>
          <p:cNvSpPr txBox="1">
            <a:spLocks/>
          </p:cNvSpPr>
          <p:nvPr/>
        </p:nvSpPr>
        <p:spPr>
          <a:xfrm>
            <a:off x="1600200" y="4495800"/>
            <a:ext cx="908766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Dynamic scaling up and down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State migration across switches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Handling fault tolerance, e.g. forward error correction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Updating routing rules of upstream switches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cxnSp>
        <p:nvCxnSpPr>
          <p:cNvPr id="10" name="直接连接符 383">
            <a:extLst>
              <a:ext uri="{FF2B5EF4-FFF2-40B4-BE49-F238E27FC236}">
                <a16:creationId xmlns:a16="http://schemas.microsoft.com/office/drawing/2014/main" id="{564E15A6-7EF4-4102-B87A-0DE3E1B03E15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1624257" y="2347413"/>
            <a:ext cx="24733" cy="272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84">
            <a:extLst>
              <a:ext uri="{FF2B5EF4-FFF2-40B4-BE49-F238E27FC236}">
                <a16:creationId xmlns:a16="http://schemas.microsoft.com/office/drawing/2014/main" id="{66003061-F8A6-4020-8BC6-6FF21647DC21}"/>
              </a:ext>
            </a:extLst>
          </p:cNvPr>
          <p:cNvCxnSpPr>
            <a:cxnSpLocks/>
            <a:stCxn id="18" idx="5"/>
            <a:endCxn id="19" idx="2"/>
          </p:cNvCxnSpPr>
          <p:nvPr/>
        </p:nvCxnSpPr>
        <p:spPr>
          <a:xfrm>
            <a:off x="1986409" y="2957509"/>
            <a:ext cx="288544" cy="357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85">
            <a:extLst>
              <a:ext uri="{FF2B5EF4-FFF2-40B4-BE49-F238E27FC236}">
                <a16:creationId xmlns:a16="http://schemas.microsoft.com/office/drawing/2014/main" id="{134F3859-D63F-4FD0-9A96-53D0507D2E85}"/>
              </a:ext>
            </a:extLst>
          </p:cNvPr>
          <p:cNvCxnSpPr>
            <a:cxnSpLocks/>
            <a:stCxn id="19" idx="6"/>
            <a:endCxn id="20" idx="3"/>
          </p:cNvCxnSpPr>
          <p:nvPr/>
        </p:nvCxnSpPr>
        <p:spPr>
          <a:xfrm flipV="1">
            <a:off x="2752135" y="2860576"/>
            <a:ext cx="275452" cy="45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86">
            <a:extLst>
              <a:ext uri="{FF2B5EF4-FFF2-40B4-BE49-F238E27FC236}">
                <a16:creationId xmlns:a16="http://schemas.microsoft.com/office/drawing/2014/main" id="{5188E0A1-39A9-4E44-A75B-1956B8D746F4}"/>
              </a:ext>
            </a:extLst>
          </p:cNvPr>
          <p:cNvCxnSpPr>
            <a:cxnSpLocks/>
            <a:stCxn id="20" idx="7"/>
            <a:endCxn id="22" idx="3"/>
          </p:cNvCxnSpPr>
          <p:nvPr/>
        </p:nvCxnSpPr>
        <p:spPr>
          <a:xfrm flipV="1">
            <a:off x="3365007" y="2440367"/>
            <a:ext cx="427559" cy="827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87">
            <a:extLst>
              <a:ext uri="{FF2B5EF4-FFF2-40B4-BE49-F238E27FC236}">
                <a16:creationId xmlns:a16="http://schemas.microsoft.com/office/drawing/2014/main" id="{057E1F90-2DDF-4E8F-BFA6-408A4D09DB29}"/>
              </a:ext>
            </a:extLst>
          </p:cNvPr>
          <p:cNvCxnSpPr>
            <a:cxnSpLocks/>
            <a:stCxn id="22" idx="7"/>
            <a:endCxn id="23" idx="3"/>
          </p:cNvCxnSpPr>
          <p:nvPr/>
        </p:nvCxnSpPr>
        <p:spPr>
          <a:xfrm flipV="1">
            <a:off x="4129985" y="1882421"/>
            <a:ext cx="139658" cy="2205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88">
            <a:extLst>
              <a:ext uri="{FF2B5EF4-FFF2-40B4-BE49-F238E27FC236}">
                <a16:creationId xmlns:a16="http://schemas.microsoft.com/office/drawing/2014/main" id="{8FCA2559-2563-41C4-90C7-D94E04992CC5}"/>
              </a:ext>
            </a:extLst>
          </p:cNvPr>
          <p:cNvCxnSpPr>
            <a:cxnSpLocks/>
            <a:stCxn id="22" idx="5"/>
            <a:endCxn id="24" idx="1"/>
          </p:cNvCxnSpPr>
          <p:nvPr/>
        </p:nvCxnSpPr>
        <p:spPr>
          <a:xfrm>
            <a:off x="4129985" y="2440367"/>
            <a:ext cx="242926" cy="4573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89">
            <a:extLst>
              <a:ext uri="{FF2B5EF4-FFF2-40B4-BE49-F238E27FC236}">
                <a16:creationId xmlns:a16="http://schemas.microsoft.com/office/drawing/2014/main" id="{B47228B0-7EE1-4E11-A358-084762FC29A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1862848" y="2108822"/>
            <a:ext cx="1094857" cy="583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390">
            <a:extLst>
              <a:ext uri="{FF2B5EF4-FFF2-40B4-BE49-F238E27FC236}">
                <a16:creationId xmlns:a16="http://schemas.microsoft.com/office/drawing/2014/main" id="{E3FE2DE2-178A-46B3-92A0-6CABE10293F8}"/>
              </a:ext>
            </a:extLst>
          </p:cNvPr>
          <p:cNvSpPr/>
          <p:nvPr/>
        </p:nvSpPr>
        <p:spPr>
          <a:xfrm>
            <a:off x="1385665" y="1870231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椭圆 391">
            <a:extLst>
              <a:ext uri="{FF2B5EF4-FFF2-40B4-BE49-F238E27FC236}">
                <a16:creationId xmlns:a16="http://schemas.microsoft.com/office/drawing/2014/main" id="{78033981-4743-46B7-AC5E-66E8A0F46905}"/>
              </a:ext>
            </a:extLst>
          </p:cNvPr>
          <p:cNvSpPr/>
          <p:nvPr/>
        </p:nvSpPr>
        <p:spPr>
          <a:xfrm>
            <a:off x="1579108" y="2550208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椭圆 392">
            <a:extLst>
              <a:ext uri="{FF2B5EF4-FFF2-40B4-BE49-F238E27FC236}">
                <a16:creationId xmlns:a16="http://schemas.microsoft.com/office/drawing/2014/main" id="{603FAD71-B947-452B-93F4-38944A56FA01}"/>
              </a:ext>
            </a:extLst>
          </p:cNvPr>
          <p:cNvSpPr/>
          <p:nvPr/>
        </p:nvSpPr>
        <p:spPr>
          <a:xfrm>
            <a:off x="2274951" y="3076489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393">
            <a:extLst>
              <a:ext uri="{FF2B5EF4-FFF2-40B4-BE49-F238E27FC236}">
                <a16:creationId xmlns:a16="http://schemas.microsoft.com/office/drawing/2014/main" id="{F534ED7F-8C65-47F8-93C2-4391A4304A87}"/>
              </a:ext>
            </a:extLst>
          </p:cNvPr>
          <p:cNvSpPr/>
          <p:nvPr/>
        </p:nvSpPr>
        <p:spPr>
          <a:xfrm>
            <a:off x="2957705" y="2453274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椭圆 394">
            <a:extLst>
              <a:ext uri="{FF2B5EF4-FFF2-40B4-BE49-F238E27FC236}">
                <a16:creationId xmlns:a16="http://schemas.microsoft.com/office/drawing/2014/main" id="{906EFDC0-8DFD-4C14-8CF9-13E27437111E}"/>
              </a:ext>
            </a:extLst>
          </p:cNvPr>
          <p:cNvSpPr/>
          <p:nvPr/>
        </p:nvSpPr>
        <p:spPr>
          <a:xfrm>
            <a:off x="2819422" y="1713555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椭圆 395">
            <a:extLst>
              <a:ext uri="{FF2B5EF4-FFF2-40B4-BE49-F238E27FC236}">
                <a16:creationId xmlns:a16="http://schemas.microsoft.com/office/drawing/2014/main" id="{44B96593-0897-4D4F-9914-1BEC6EBF7D3F}"/>
              </a:ext>
            </a:extLst>
          </p:cNvPr>
          <p:cNvSpPr/>
          <p:nvPr/>
        </p:nvSpPr>
        <p:spPr>
          <a:xfrm>
            <a:off x="3722684" y="2033065"/>
            <a:ext cx="477183" cy="477183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3" name="椭圆 396">
            <a:extLst>
              <a:ext uri="{FF2B5EF4-FFF2-40B4-BE49-F238E27FC236}">
                <a16:creationId xmlns:a16="http://schemas.microsoft.com/office/drawing/2014/main" id="{B79F5801-62C4-4921-8A55-1250970DED1A}"/>
              </a:ext>
            </a:extLst>
          </p:cNvPr>
          <p:cNvSpPr/>
          <p:nvPr/>
        </p:nvSpPr>
        <p:spPr>
          <a:xfrm>
            <a:off x="4199760" y="1475120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4" name="椭圆 397">
            <a:extLst>
              <a:ext uri="{FF2B5EF4-FFF2-40B4-BE49-F238E27FC236}">
                <a16:creationId xmlns:a16="http://schemas.microsoft.com/office/drawing/2014/main" id="{84058739-3BD5-46CC-9DC6-9457E4E310E5}"/>
              </a:ext>
            </a:extLst>
          </p:cNvPr>
          <p:cNvSpPr/>
          <p:nvPr/>
        </p:nvSpPr>
        <p:spPr>
          <a:xfrm>
            <a:off x="4303029" y="2416218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25" name="直接连接符 398">
            <a:extLst>
              <a:ext uri="{FF2B5EF4-FFF2-40B4-BE49-F238E27FC236}">
                <a16:creationId xmlns:a16="http://schemas.microsoft.com/office/drawing/2014/main" id="{DA5B202A-DE8B-40AA-A3B5-2F80EB6FFBCB}"/>
              </a:ext>
            </a:extLst>
          </p:cNvPr>
          <p:cNvCxnSpPr>
            <a:cxnSpLocks/>
            <a:stCxn id="21" idx="6"/>
            <a:endCxn id="22" idx="1"/>
          </p:cNvCxnSpPr>
          <p:nvPr/>
        </p:nvCxnSpPr>
        <p:spPr>
          <a:xfrm>
            <a:off x="3296605" y="1952146"/>
            <a:ext cx="495961" cy="15080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99">
            <a:extLst>
              <a:ext uri="{FF2B5EF4-FFF2-40B4-BE49-F238E27FC236}">
                <a16:creationId xmlns:a16="http://schemas.microsoft.com/office/drawing/2014/main" id="{45C3E338-0E46-4319-8EC2-A27C5450F549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>
            <a:off x="3058013" y="2190739"/>
            <a:ext cx="138284" cy="26253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401">
            <a:extLst>
              <a:ext uri="{FF2B5EF4-FFF2-40B4-BE49-F238E27FC236}">
                <a16:creationId xmlns:a16="http://schemas.microsoft.com/office/drawing/2014/main" id="{717F29D7-D7D5-4DAE-8CB8-822136472695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>
            <a:off x="1792966" y="1940113"/>
            <a:ext cx="1026455" cy="1203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402">
            <a:extLst>
              <a:ext uri="{FF2B5EF4-FFF2-40B4-BE49-F238E27FC236}">
                <a16:creationId xmlns:a16="http://schemas.microsoft.com/office/drawing/2014/main" id="{C1B00AD2-7578-418B-8E73-21ABCBB835CD}"/>
              </a:ext>
            </a:extLst>
          </p:cNvPr>
          <p:cNvSpPr/>
          <p:nvPr/>
        </p:nvSpPr>
        <p:spPr>
          <a:xfrm>
            <a:off x="3722684" y="2954503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9" name="直接连接符 403">
            <a:extLst>
              <a:ext uri="{FF2B5EF4-FFF2-40B4-BE49-F238E27FC236}">
                <a16:creationId xmlns:a16="http://schemas.microsoft.com/office/drawing/2014/main" id="{A82F4EA7-DAE5-4905-AE48-213973878762}"/>
              </a:ext>
            </a:extLst>
          </p:cNvPr>
          <p:cNvCxnSpPr>
            <a:cxnSpLocks/>
            <a:stCxn id="20" idx="5"/>
            <a:endCxn id="28" idx="2"/>
          </p:cNvCxnSpPr>
          <p:nvPr/>
        </p:nvCxnSpPr>
        <p:spPr>
          <a:xfrm>
            <a:off x="3365007" y="2860576"/>
            <a:ext cx="357677" cy="33252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404">
            <a:extLst>
              <a:ext uri="{FF2B5EF4-FFF2-40B4-BE49-F238E27FC236}">
                <a16:creationId xmlns:a16="http://schemas.microsoft.com/office/drawing/2014/main" id="{6DC63E8E-666C-4C97-A502-28C4CA12C68C}"/>
              </a:ext>
            </a:extLst>
          </p:cNvPr>
          <p:cNvCxnSpPr>
            <a:cxnSpLocks/>
            <a:stCxn id="28" idx="6"/>
            <a:endCxn id="24" idx="3"/>
          </p:cNvCxnSpPr>
          <p:nvPr/>
        </p:nvCxnSpPr>
        <p:spPr>
          <a:xfrm flipV="1">
            <a:off x="4199867" y="2823519"/>
            <a:ext cx="173044" cy="36957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405">
            <a:extLst>
              <a:ext uri="{FF2B5EF4-FFF2-40B4-BE49-F238E27FC236}">
                <a16:creationId xmlns:a16="http://schemas.microsoft.com/office/drawing/2014/main" id="{7EEC44F1-FF67-43F5-84B3-3FCEDA794C49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2056291" y="2691866"/>
            <a:ext cx="901415" cy="969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406">
            <a:extLst>
              <a:ext uri="{FF2B5EF4-FFF2-40B4-BE49-F238E27FC236}">
                <a16:creationId xmlns:a16="http://schemas.microsoft.com/office/drawing/2014/main" id="{B6D20C8F-2FC3-44B6-AE49-6916AB3A4568}"/>
              </a:ext>
            </a:extLst>
          </p:cNvPr>
          <p:cNvSpPr/>
          <p:nvPr/>
        </p:nvSpPr>
        <p:spPr>
          <a:xfrm>
            <a:off x="3360158" y="1182594"/>
            <a:ext cx="477183" cy="4771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直接连接符 407">
            <a:extLst>
              <a:ext uri="{FF2B5EF4-FFF2-40B4-BE49-F238E27FC236}">
                <a16:creationId xmlns:a16="http://schemas.microsoft.com/office/drawing/2014/main" id="{C631B089-4881-494A-A50E-831417C78B6C}"/>
              </a:ext>
            </a:extLst>
          </p:cNvPr>
          <p:cNvCxnSpPr>
            <a:cxnSpLocks/>
            <a:stCxn id="21" idx="7"/>
            <a:endCxn id="32" idx="3"/>
          </p:cNvCxnSpPr>
          <p:nvPr/>
        </p:nvCxnSpPr>
        <p:spPr>
          <a:xfrm flipV="1">
            <a:off x="3226723" y="1589896"/>
            <a:ext cx="203317" cy="193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408">
            <a:extLst>
              <a:ext uri="{FF2B5EF4-FFF2-40B4-BE49-F238E27FC236}">
                <a16:creationId xmlns:a16="http://schemas.microsoft.com/office/drawing/2014/main" id="{7476C935-4461-4C04-88FD-E2ED6EAE099F}"/>
              </a:ext>
            </a:extLst>
          </p:cNvPr>
          <p:cNvCxnSpPr>
            <a:cxnSpLocks/>
            <a:stCxn id="32" idx="6"/>
            <a:endCxn id="23" idx="1"/>
          </p:cNvCxnSpPr>
          <p:nvPr/>
        </p:nvCxnSpPr>
        <p:spPr>
          <a:xfrm>
            <a:off x="3837341" y="1421185"/>
            <a:ext cx="432301" cy="12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410">
            <a:extLst>
              <a:ext uri="{FF2B5EF4-FFF2-40B4-BE49-F238E27FC236}">
                <a16:creationId xmlns:a16="http://schemas.microsoft.com/office/drawing/2014/main" id="{1113054C-B7E6-469E-AF2C-7CB8CC154BAF}"/>
              </a:ext>
            </a:extLst>
          </p:cNvPr>
          <p:cNvCxnSpPr>
            <a:stCxn id="43" idx="4"/>
            <a:endCxn id="44" idx="1"/>
          </p:cNvCxnSpPr>
          <p:nvPr/>
        </p:nvCxnSpPr>
        <p:spPr>
          <a:xfrm>
            <a:off x="6822185" y="2325555"/>
            <a:ext cx="24269" cy="2675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11">
            <a:extLst>
              <a:ext uri="{FF2B5EF4-FFF2-40B4-BE49-F238E27FC236}">
                <a16:creationId xmlns:a16="http://schemas.microsoft.com/office/drawing/2014/main" id="{2B679608-F4B5-4410-A0A3-96792C02B6C2}"/>
              </a:ext>
            </a:extLst>
          </p:cNvPr>
          <p:cNvCxnSpPr>
            <a:stCxn id="44" idx="5"/>
            <a:endCxn id="45" idx="2"/>
          </p:cNvCxnSpPr>
          <p:nvPr/>
        </p:nvCxnSpPr>
        <p:spPr>
          <a:xfrm>
            <a:off x="7177541" y="2924202"/>
            <a:ext cx="283129" cy="3508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12">
            <a:extLst>
              <a:ext uri="{FF2B5EF4-FFF2-40B4-BE49-F238E27FC236}">
                <a16:creationId xmlns:a16="http://schemas.microsoft.com/office/drawing/2014/main" id="{FAEDA0C1-630F-46BE-9EFE-8717491ACD0A}"/>
              </a:ext>
            </a:extLst>
          </p:cNvPr>
          <p:cNvCxnSpPr>
            <a:stCxn id="45" idx="6"/>
            <a:endCxn id="46" idx="3"/>
          </p:cNvCxnSpPr>
          <p:nvPr/>
        </p:nvCxnSpPr>
        <p:spPr>
          <a:xfrm flipV="1">
            <a:off x="7928899" y="2829088"/>
            <a:ext cx="270284" cy="4459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413">
            <a:extLst>
              <a:ext uri="{FF2B5EF4-FFF2-40B4-BE49-F238E27FC236}">
                <a16:creationId xmlns:a16="http://schemas.microsoft.com/office/drawing/2014/main" id="{91D4884A-DD36-4FAA-875F-07E6AC399838}"/>
              </a:ext>
            </a:extLst>
          </p:cNvPr>
          <p:cNvCxnSpPr>
            <a:stCxn id="46" idx="7"/>
            <a:endCxn id="59" idx="3"/>
          </p:cNvCxnSpPr>
          <p:nvPr/>
        </p:nvCxnSpPr>
        <p:spPr>
          <a:xfrm flipV="1">
            <a:off x="8530271" y="2416764"/>
            <a:ext cx="419536" cy="81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414">
            <a:extLst>
              <a:ext uri="{FF2B5EF4-FFF2-40B4-BE49-F238E27FC236}">
                <a16:creationId xmlns:a16="http://schemas.microsoft.com/office/drawing/2014/main" id="{9A56AC93-661E-4C49-A03F-E4FA25B43AB1}"/>
              </a:ext>
            </a:extLst>
          </p:cNvPr>
          <p:cNvCxnSpPr>
            <a:stCxn id="59" idx="7"/>
            <a:endCxn id="47" idx="3"/>
          </p:cNvCxnSpPr>
          <p:nvPr/>
        </p:nvCxnSpPr>
        <p:spPr>
          <a:xfrm flipV="1">
            <a:off x="9280894" y="1869288"/>
            <a:ext cx="137037" cy="216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15">
            <a:extLst>
              <a:ext uri="{FF2B5EF4-FFF2-40B4-BE49-F238E27FC236}">
                <a16:creationId xmlns:a16="http://schemas.microsoft.com/office/drawing/2014/main" id="{BA489D90-1409-45D5-8015-7628A64AE112}"/>
              </a:ext>
            </a:extLst>
          </p:cNvPr>
          <p:cNvCxnSpPr>
            <a:stCxn id="59" idx="5"/>
            <a:endCxn id="48" idx="1"/>
          </p:cNvCxnSpPr>
          <p:nvPr/>
        </p:nvCxnSpPr>
        <p:spPr>
          <a:xfrm>
            <a:off x="9280894" y="2416764"/>
            <a:ext cx="238367" cy="4487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6">
            <a:extLst>
              <a:ext uri="{FF2B5EF4-FFF2-40B4-BE49-F238E27FC236}">
                <a16:creationId xmlns:a16="http://schemas.microsoft.com/office/drawing/2014/main" id="{B999BE68-AF3C-4341-8C74-FEC7DD30F9C6}"/>
              </a:ext>
            </a:extLst>
          </p:cNvPr>
          <p:cNvCxnSpPr>
            <a:stCxn id="43" idx="6"/>
            <a:endCxn id="46" idx="2"/>
          </p:cNvCxnSpPr>
          <p:nvPr/>
        </p:nvCxnSpPr>
        <p:spPr>
          <a:xfrm>
            <a:off x="7056299" y="2091440"/>
            <a:ext cx="1074312" cy="572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17">
            <a:extLst>
              <a:ext uri="{FF2B5EF4-FFF2-40B4-BE49-F238E27FC236}">
                <a16:creationId xmlns:a16="http://schemas.microsoft.com/office/drawing/2014/main" id="{6B9784F7-EAAB-4B25-836F-104B080B7FFF}"/>
              </a:ext>
            </a:extLst>
          </p:cNvPr>
          <p:cNvSpPr/>
          <p:nvPr/>
        </p:nvSpPr>
        <p:spPr>
          <a:xfrm>
            <a:off x="6588070" y="1857326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4" name="椭圆 418">
            <a:extLst>
              <a:ext uri="{FF2B5EF4-FFF2-40B4-BE49-F238E27FC236}">
                <a16:creationId xmlns:a16="http://schemas.microsoft.com/office/drawing/2014/main" id="{C2392067-7343-45D7-931B-E7EDCB371364}"/>
              </a:ext>
            </a:extLst>
          </p:cNvPr>
          <p:cNvSpPr/>
          <p:nvPr/>
        </p:nvSpPr>
        <p:spPr>
          <a:xfrm>
            <a:off x="6777883" y="2524544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椭圆 419">
            <a:extLst>
              <a:ext uri="{FF2B5EF4-FFF2-40B4-BE49-F238E27FC236}">
                <a16:creationId xmlns:a16="http://schemas.microsoft.com/office/drawing/2014/main" id="{82D627AC-3E21-42B8-8906-D4C01BFC0905}"/>
              </a:ext>
            </a:extLst>
          </p:cNvPr>
          <p:cNvSpPr/>
          <p:nvPr/>
        </p:nvSpPr>
        <p:spPr>
          <a:xfrm>
            <a:off x="7460669" y="3040949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椭圆 420">
            <a:extLst>
              <a:ext uri="{FF2B5EF4-FFF2-40B4-BE49-F238E27FC236}">
                <a16:creationId xmlns:a16="http://schemas.microsoft.com/office/drawing/2014/main" id="{D2C175F0-9597-4EBB-B840-E4E3FE04D000}"/>
              </a:ext>
            </a:extLst>
          </p:cNvPr>
          <p:cNvSpPr/>
          <p:nvPr/>
        </p:nvSpPr>
        <p:spPr>
          <a:xfrm>
            <a:off x="8130611" y="2429429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7" name="椭圆 423">
            <a:extLst>
              <a:ext uri="{FF2B5EF4-FFF2-40B4-BE49-F238E27FC236}">
                <a16:creationId xmlns:a16="http://schemas.microsoft.com/office/drawing/2014/main" id="{12C2F9AA-7195-40AB-8D04-0E6F4EFD43C1}"/>
              </a:ext>
            </a:extLst>
          </p:cNvPr>
          <p:cNvSpPr/>
          <p:nvPr/>
        </p:nvSpPr>
        <p:spPr>
          <a:xfrm>
            <a:off x="9349360" y="1469629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8" name="椭圆 424">
            <a:extLst>
              <a:ext uri="{FF2B5EF4-FFF2-40B4-BE49-F238E27FC236}">
                <a16:creationId xmlns:a16="http://schemas.microsoft.com/office/drawing/2014/main" id="{1F86C071-3F32-4341-A385-681AD7F2FEEE}"/>
              </a:ext>
            </a:extLst>
          </p:cNvPr>
          <p:cNvSpPr/>
          <p:nvPr/>
        </p:nvSpPr>
        <p:spPr>
          <a:xfrm>
            <a:off x="9450691" y="2393068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9" name="直接连接符 425">
            <a:extLst>
              <a:ext uri="{FF2B5EF4-FFF2-40B4-BE49-F238E27FC236}">
                <a16:creationId xmlns:a16="http://schemas.microsoft.com/office/drawing/2014/main" id="{AA62481C-70B6-430F-AAF4-82F1AF5BFCA7}"/>
              </a:ext>
            </a:extLst>
          </p:cNvPr>
          <p:cNvCxnSpPr>
            <a:stCxn id="60" idx="6"/>
            <a:endCxn id="59" idx="1"/>
          </p:cNvCxnSpPr>
          <p:nvPr/>
        </p:nvCxnSpPr>
        <p:spPr>
          <a:xfrm>
            <a:off x="8463153" y="1937705"/>
            <a:ext cx="486654" cy="14797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26">
            <a:extLst>
              <a:ext uri="{FF2B5EF4-FFF2-40B4-BE49-F238E27FC236}">
                <a16:creationId xmlns:a16="http://schemas.microsoft.com/office/drawing/2014/main" id="{08C9082B-3C22-4E4F-9320-2540BC103DB6}"/>
              </a:ext>
            </a:extLst>
          </p:cNvPr>
          <p:cNvCxnSpPr>
            <a:stCxn id="60" idx="4"/>
            <a:endCxn id="46" idx="0"/>
          </p:cNvCxnSpPr>
          <p:nvPr/>
        </p:nvCxnSpPr>
        <p:spPr>
          <a:xfrm>
            <a:off x="8229037" y="2171819"/>
            <a:ext cx="135689" cy="257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427">
            <a:extLst>
              <a:ext uri="{FF2B5EF4-FFF2-40B4-BE49-F238E27FC236}">
                <a16:creationId xmlns:a16="http://schemas.microsoft.com/office/drawing/2014/main" id="{9609FB6A-F9E2-4923-91D0-F2E99B9961AF}"/>
              </a:ext>
            </a:extLst>
          </p:cNvPr>
          <p:cNvCxnSpPr>
            <a:stCxn id="43" idx="7"/>
            <a:endCxn id="60" idx="2"/>
          </p:cNvCxnSpPr>
          <p:nvPr/>
        </p:nvCxnSpPr>
        <p:spPr>
          <a:xfrm>
            <a:off x="6987728" y="1925897"/>
            <a:ext cx="1007194" cy="1180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428">
            <a:extLst>
              <a:ext uri="{FF2B5EF4-FFF2-40B4-BE49-F238E27FC236}">
                <a16:creationId xmlns:a16="http://schemas.microsoft.com/office/drawing/2014/main" id="{C0466A29-D480-4464-ADB3-8FCCFEBFAB81}"/>
              </a:ext>
            </a:extLst>
          </p:cNvPr>
          <p:cNvSpPr/>
          <p:nvPr/>
        </p:nvSpPr>
        <p:spPr>
          <a:xfrm>
            <a:off x="8881236" y="2921252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直接连接符 429">
            <a:extLst>
              <a:ext uri="{FF2B5EF4-FFF2-40B4-BE49-F238E27FC236}">
                <a16:creationId xmlns:a16="http://schemas.microsoft.com/office/drawing/2014/main" id="{DAC48709-B2EA-44EF-A0C1-C076C4206F58}"/>
              </a:ext>
            </a:extLst>
          </p:cNvPr>
          <p:cNvCxnSpPr>
            <a:stCxn id="46" idx="5"/>
            <a:endCxn id="52" idx="2"/>
          </p:cNvCxnSpPr>
          <p:nvPr/>
        </p:nvCxnSpPr>
        <p:spPr>
          <a:xfrm>
            <a:off x="8530271" y="2829088"/>
            <a:ext cx="350965" cy="32628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430">
            <a:extLst>
              <a:ext uri="{FF2B5EF4-FFF2-40B4-BE49-F238E27FC236}">
                <a16:creationId xmlns:a16="http://schemas.microsoft.com/office/drawing/2014/main" id="{8DAFE1EF-00BC-41EA-A1F6-ABDDCAEABDB0}"/>
              </a:ext>
            </a:extLst>
          </p:cNvPr>
          <p:cNvCxnSpPr>
            <a:stCxn id="52" idx="6"/>
            <a:endCxn id="48" idx="3"/>
          </p:cNvCxnSpPr>
          <p:nvPr/>
        </p:nvCxnSpPr>
        <p:spPr>
          <a:xfrm flipV="1">
            <a:off x="9349465" y="2792727"/>
            <a:ext cx="169797" cy="36264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431">
            <a:extLst>
              <a:ext uri="{FF2B5EF4-FFF2-40B4-BE49-F238E27FC236}">
                <a16:creationId xmlns:a16="http://schemas.microsoft.com/office/drawing/2014/main" id="{DFEF961B-F3B7-416A-9A65-1DF3622D7EC1}"/>
              </a:ext>
            </a:extLst>
          </p:cNvPr>
          <p:cNvCxnSpPr>
            <a:stCxn id="44" idx="6"/>
            <a:endCxn id="46" idx="2"/>
          </p:cNvCxnSpPr>
          <p:nvPr/>
        </p:nvCxnSpPr>
        <p:spPr>
          <a:xfrm flipV="1">
            <a:off x="7246112" y="2663543"/>
            <a:ext cx="884500" cy="95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432">
            <a:extLst>
              <a:ext uri="{FF2B5EF4-FFF2-40B4-BE49-F238E27FC236}">
                <a16:creationId xmlns:a16="http://schemas.microsoft.com/office/drawing/2014/main" id="{8460F5FF-BFDA-450E-9B7E-B9389582A97B}"/>
              </a:ext>
            </a:extLst>
          </p:cNvPr>
          <p:cNvSpPr/>
          <p:nvPr/>
        </p:nvSpPr>
        <p:spPr>
          <a:xfrm>
            <a:off x="8525513" y="1182594"/>
            <a:ext cx="468229" cy="468229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7" name="直接连接符 433">
            <a:extLst>
              <a:ext uri="{FF2B5EF4-FFF2-40B4-BE49-F238E27FC236}">
                <a16:creationId xmlns:a16="http://schemas.microsoft.com/office/drawing/2014/main" id="{30C53645-0B6C-4292-B106-B230DC7E91A2}"/>
              </a:ext>
            </a:extLst>
          </p:cNvPr>
          <p:cNvCxnSpPr>
            <a:stCxn id="60" idx="7"/>
            <a:endCxn id="56" idx="3"/>
          </p:cNvCxnSpPr>
          <p:nvPr/>
        </p:nvCxnSpPr>
        <p:spPr>
          <a:xfrm flipV="1">
            <a:off x="8394582" y="1582252"/>
            <a:ext cx="199502" cy="189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434">
            <a:extLst>
              <a:ext uri="{FF2B5EF4-FFF2-40B4-BE49-F238E27FC236}">
                <a16:creationId xmlns:a16="http://schemas.microsoft.com/office/drawing/2014/main" id="{4B3CD7C4-E147-4A02-9916-F1C7FCA83C6F}"/>
              </a:ext>
            </a:extLst>
          </p:cNvPr>
          <p:cNvCxnSpPr>
            <a:stCxn id="56" idx="6"/>
            <a:endCxn id="47" idx="1"/>
          </p:cNvCxnSpPr>
          <p:nvPr/>
        </p:nvCxnSpPr>
        <p:spPr>
          <a:xfrm>
            <a:off x="8993742" y="1416707"/>
            <a:ext cx="424190" cy="1214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422">
            <a:extLst>
              <a:ext uri="{FF2B5EF4-FFF2-40B4-BE49-F238E27FC236}">
                <a16:creationId xmlns:a16="http://schemas.microsoft.com/office/drawing/2014/main" id="{0E006DE5-CE98-4277-80DC-78E950421038}"/>
              </a:ext>
            </a:extLst>
          </p:cNvPr>
          <p:cNvSpPr/>
          <p:nvPr/>
        </p:nvSpPr>
        <p:spPr>
          <a:xfrm>
            <a:off x="8881236" y="2017105"/>
            <a:ext cx="468229" cy="468229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0" name="椭圆 421">
            <a:extLst>
              <a:ext uri="{FF2B5EF4-FFF2-40B4-BE49-F238E27FC236}">
                <a16:creationId xmlns:a16="http://schemas.microsoft.com/office/drawing/2014/main" id="{CD095B22-B926-41A0-860D-A74F27ED80A2}"/>
              </a:ext>
            </a:extLst>
          </p:cNvPr>
          <p:cNvSpPr/>
          <p:nvPr/>
        </p:nvSpPr>
        <p:spPr>
          <a:xfrm>
            <a:off x="7994923" y="1703590"/>
            <a:ext cx="468229" cy="46822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1" name="直接连接符 435">
            <a:extLst>
              <a:ext uri="{FF2B5EF4-FFF2-40B4-BE49-F238E27FC236}">
                <a16:creationId xmlns:a16="http://schemas.microsoft.com/office/drawing/2014/main" id="{DD150CC3-05EE-4AB0-B6C1-4680D6DE0DAC}"/>
              </a:ext>
            </a:extLst>
          </p:cNvPr>
          <p:cNvCxnSpPr/>
          <p:nvPr/>
        </p:nvCxnSpPr>
        <p:spPr>
          <a:xfrm>
            <a:off x="8269381" y="2172599"/>
            <a:ext cx="135689" cy="25760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下箭头 72">
            <a:extLst>
              <a:ext uri="{FF2B5EF4-FFF2-40B4-BE49-F238E27FC236}">
                <a16:creationId xmlns:a16="http://schemas.microsoft.com/office/drawing/2014/main" id="{F9EB85BE-ED93-4F54-9018-5CDA5410AE8D}"/>
              </a:ext>
            </a:extLst>
          </p:cNvPr>
          <p:cNvSpPr/>
          <p:nvPr/>
        </p:nvSpPr>
        <p:spPr>
          <a:xfrm rot="16200000">
            <a:off x="5466131" y="2213086"/>
            <a:ext cx="437683" cy="85322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CF12C75A-B1A3-44A5-9122-5B89C782D160}"/>
              </a:ext>
            </a:extLst>
          </p:cNvPr>
          <p:cNvSpPr/>
          <p:nvPr/>
        </p:nvSpPr>
        <p:spPr>
          <a:xfrm>
            <a:off x="1121262" y="1756333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25">
            <a:extLst>
              <a:ext uri="{FF2B5EF4-FFF2-40B4-BE49-F238E27FC236}">
                <a16:creationId xmlns:a16="http://schemas.microsoft.com/office/drawing/2014/main" id="{87922126-00AA-4BEE-B34F-BCE8D850AE62}"/>
              </a:ext>
            </a:extLst>
          </p:cNvPr>
          <p:cNvSpPr/>
          <p:nvPr/>
        </p:nvSpPr>
        <p:spPr>
          <a:xfrm>
            <a:off x="6366016" y="1703590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25">
            <a:extLst>
              <a:ext uri="{FF2B5EF4-FFF2-40B4-BE49-F238E27FC236}">
                <a16:creationId xmlns:a16="http://schemas.microsoft.com/office/drawing/2014/main" id="{33364171-525B-488B-88C8-F5AE563A489C}"/>
              </a:ext>
            </a:extLst>
          </p:cNvPr>
          <p:cNvSpPr/>
          <p:nvPr/>
        </p:nvSpPr>
        <p:spPr>
          <a:xfrm>
            <a:off x="6358387" y="2027012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19 0.02523 L 0.16054 0.12546 L 0.22682 0.06319 L 0.26614 -0.03588 L 0.28372 -0.08797 L 0.28372 -0.08774 " pathEditMode="relative" rAng="0" ptsTypes="AAAAAA">
                                      <p:cBhvr>
                                        <p:cTn id="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-64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99 -0.0213 L 0.16185 0.07824 L 0.14493 -0.03056 L 0.18763 -0.10625 L 0.26263 -0.06829 L 0.29362 -0.16898 L 0.29362 -0.16875 " pathEditMode="relative" rAng="0" ptsTypes="AAAAAAA">
                                      <p:cBhvr>
                                        <p:cTn id="7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-240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1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1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6" grpId="0" animBg="1"/>
      <p:bldP spid="56" grpId="1" animBg="1"/>
      <p:bldP spid="59" grpId="0" animBg="1"/>
      <p:bldP spid="59" grpId="1" animBg="1"/>
      <p:bldP spid="60" grpId="0" animBg="1"/>
      <p:bldP spid="66" grpId="0" animBg="1"/>
      <p:bldP spid="71" grpId="0" animBg="1"/>
      <p:bldP spid="71" grpId="1" animBg="1"/>
      <p:bldP spid="71" grpId="2" animBg="1"/>
      <p:bldP spid="73" grpId="0" animBg="1"/>
      <p:bldP spid="73" grpId="1" animBg="1"/>
      <p:bldP spid="73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Motivation: M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itigating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network 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attacks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5262" y="4176109"/>
            <a:ext cx="9780337" cy="257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Attacks are increasing and they are getting more advanced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Needle</a:t>
            </a:r>
            <a:r>
              <a:rPr lang="en-US" altLang="zh-CN" sz="2200" dirty="0">
                <a:latin typeface="Tahoma"/>
                <a:cs typeface="Tahoma"/>
              </a:rPr>
              <a:t>-</a:t>
            </a:r>
            <a:r>
              <a:rPr lang="en-US" sz="2200" dirty="0">
                <a:latin typeface="Tahoma"/>
                <a:cs typeface="Tahoma"/>
              </a:rPr>
              <a:t>in</a:t>
            </a:r>
            <a:r>
              <a:rPr lang="en-US" altLang="zh-CN" sz="2200" dirty="0">
                <a:latin typeface="Tahoma"/>
                <a:cs typeface="Tahoma"/>
              </a:rPr>
              <a:t>-</a:t>
            </a:r>
            <a:r>
              <a:rPr lang="en-US" sz="2200" dirty="0">
                <a:latin typeface="Tahoma"/>
                <a:cs typeface="Tahoma"/>
              </a:rPr>
              <a:t>a</a:t>
            </a:r>
            <a:r>
              <a:rPr lang="en-US" altLang="zh-CN" sz="2200" dirty="0">
                <a:latin typeface="Tahoma"/>
                <a:cs typeface="Tahoma"/>
              </a:rPr>
              <a:t>-</a:t>
            </a:r>
            <a:r>
              <a:rPr lang="en-US" sz="2200" dirty="0">
                <a:latin typeface="Tahoma"/>
                <a:cs typeface="Tahoma"/>
              </a:rPr>
              <a:t>haystack attacks (e.g., data exfiltration)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Volumetric attacks (e.g., DDoS)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Dynamic changing attacks (e.g., Link-flooding)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…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We need </a:t>
            </a:r>
            <a:r>
              <a:rPr lang="en-US" sz="2200" dirty="0">
                <a:solidFill>
                  <a:srgbClr val="008000"/>
                </a:solidFill>
                <a:latin typeface="Tahoma"/>
                <a:cs typeface="Tahoma"/>
              </a:rPr>
              <a:t>programmable</a:t>
            </a:r>
            <a:r>
              <a:rPr lang="en-US" sz="2200" dirty="0">
                <a:latin typeface="Tahoma"/>
                <a:cs typeface="Tahoma"/>
              </a:rPr>
              <a:t> defenses!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5531411" y="1600087"/>
            <a:ext cx="3393760" cy="923330"/>
            <a:chOff x="4248011" y="2637493"/>
            <a:chExt cx="3393760" cy="923330"/>
          </a:xfrm>
        </p:grpSpPr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4248011" y="2637493"/>
              <a:ext cx="339376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sz="1800" b="1" dirty="0">
                  <a:latin typeface="Times New Roman" pitchFamily="18" charset="0"/>
                </a:rPr>
                <a:t>Amazon.com goes down, loses $66,240 per minute</a:t>
              </a:r>
            </a:p>
          </p:txBody>
        </p:sp>
        <p:pic>
          <p:nvPicPr>
            <p:cNvPr id="12" name="Picture 4" descr="Image result for forb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171" y="2750220"/>
              <a:ext cx="533400" cy="15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/>
          <p:cNvGrpSpPr/>
          <p:nvPr/>
        </p:nvGrpSpPr>
        <p:grpSpPr>
          <a:xfrm>
            <a:off x="594174" y="1734635"/>
            <a:ext cx="4617720" cy="923330"/>
            <a:chOff x="-21048" y="2306543"/>
            <a:chExt cx="4617720" cy="923330"/>
          </a:xfrm>
        </p:grpSpPr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-21048" y="2306543"/>
              <a:ext cx="461772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'Internet Of Things' hacking attack led to widespread outage of popular websites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14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32" y="2389091"/>
              <a:ext cx="638175" cy="221386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8305128" y="2540024"/>
            <a:ext cx="3393760" cy="923330"/>
            <a:chOff x="7873822" y="4575211"/>
            <a:chExt cx="3393760" cy="923330"/>
          </a:xfrm>
        </p:grpSpPr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7873822" y="4575211"/>
              <a:ext cx="339376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Hacked home devices caused massive Internet outage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19" name="Picture 2" descr="Image result for usa tod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922" y="4626099"/>
              <a:ext cx="952394" cy="20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7139894" y="1742716"/>
            <a:ext cx="4384360" cy="923330"/>
            <a:chOff x="7239000" y="1472400"/>
            <a:chExt cx="4384360" cy="923330"/>
          </a:xfrm>
        </p:grpSpPr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7239000" y="1472400"/>
              <a:ext cx="438436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Power grid cyber attacks keep the Pentagon up at night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27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1549951"/>
              <a:ext cx="771292" cy="251156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5478453" y="2737317"/>
            <a:ext cx="3499676" cy="646331"/>
            <a:chOff x="8210411" y="2180293"/>
            <a:chExt cx="3499676" cy="646331"/>
          </a:xfrm>
        </p:grpSpPr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8210411" y="2180293"/>
              <a:ext cx="3499676" cy="646331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sz="1800" b="1" dirty="0">
                  <a:latin typeface="Times New Roman" pitchFamily="18" charset="0"/>
                </a:rPr>
                <a:t>Cyberattacks: </a:t>
              </a:r>
              <a:r>
                <a:rPr lang="en-US" sz="1800" b="1" dirty="0" err="1">
                  <a:latin typeface="Times New Roman" pitchFamily="18" charset="0"/>
                </a:rPr>
                <a:t>Stuxnet</a:t>
              </a:r>
              <a:r>
                <a:rPr lang="en-US" sz="1800" b="1" dirty="0">
                  <a:latin typeface="Times New Roman" pitchFamily="18" charset="0"/>
                </a:rPr>
                <a:t> and Flame</a:t>
              </a:r>
            </a:p>
          </p:txBody>
        </p:sp>
        <p:pic>
          <p:nvPicPr>
            <p:cNvPr id="29" name="Picture 2" descr="Image result for new york tim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0330" y="2230537"/>
              <a:ext cx="1509342" cy="25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组合 45"/>
          <p:cNvGrpSpPr/>
          <p:nvPr/>
        </p:nvGrpSpPr>
        <p:grpSpPr>
          <a:xfrm>
            <a:off x="7209241" y="3048000"/>
            <a:ext cx="4384360" cy="923330"/>
            <a:chOff x="8485732" y="2966526"/>
            <a:chExt cx="4384360" cy="923330"/>
          </a:xfrm>
        </p:grpSpPr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8485732" y="2966526"/>
              <a:ext cx="438436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Internet shutdowns cost countries $2.4 billion last year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35" name="Picture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9043" y="3031108"/>
              <a:ext cx="971151" cy="237393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1642733" y="1222124"/>
            <a:ext cx="3260573" cy="923330"/>
            <a:chOff x="-115308" y="942908"/>
            <a:chExt cx="3260573" cy="923330"/>
          </a:xfrm>
        </p:grpSpPr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-115308" y="942908"/>
              <a:ext cx="3260573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Global DNS outage </a:t>
              </a: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hits Microsoft Azure customers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37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7992" y="991207"/>
              <a:ext cx="420113" cy="276837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517974" y="2598817"/>
            <a:ext cx="4617720" cy="923330"/>
            <a:chOff x="1441156" y="3751798"/>
            <a:chExt cx="4617720" cy="923330"/>
          </a:xfrm>
        </p:grpSpPr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1441156" y="3751798"/>
              <a:ext cx="461772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The world’s largest DDoS attack took GitHub offline for fewer than 10 minutes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1026" name="Picture 2" descr="https://www.rencenter.org/wp-content/uploads/2018/10/TechCrunch-Logo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6" t="3550" r="20033" b="16450"/>
            <a:stretch/>
          </p:blipFill>
          <p:spPr bwMode="auto">
            <a:xfrm>
              <a:off x="1497515" y="3817448"/>
              <a:ext cx="372189" cy="25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组合 56"/>
          <p:cNvGrpSpPr/>
          <p:nvPr/>
        </p:nvGrpSpPr>
        <p:grpSpPr>
          <a:xfrm>
            <a:off x="1169192" y="2995048"/>
            <a:ext cx="4617720" cy="923330"/>
            <a:chOff x="1140476" y="5379021"/>
            <a:chExt cx="4617720" cy="923330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1140476" y="5379021"/>
              <a:ext cx="461772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>
                  <a:latin typeface="Times New Roman" pitchFamily="18" charset="0"/>
                </a:rPr>
                <a:t>Equifax is still paying for its data breach: $1.4 billion and counting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75547" y="5389949"/>
              <a:ext cx="990600" cy="348049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6235817" y="2758482"/>
            <a:ext cx="4617720" cy="923330"/>
            <a:chOff x="6474194" y="5687984"/>
            <a:chExt cx="4617720" cy="923330"/>
          </a:xfrm>
        </p:grpSpPr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474194" y="5687984"/>
              <a:ext cx="4617720" cy="92333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tabLst>
                  <a:tab pos="6061075" algn="l"/>
                  <a:tab pos="6400800" algn="l"/>
                  <a:tab pos="7202488" algn="l"/>
                </a:tabLst>
              </a:pPr>
              <a:endParaRPr lang="en-US" sz="1800" b="1" dirty="0">
                <a:latin typeface="Times New Roman" pitchFamily="18" charset="0"/>
              </a:endParaRPr>
            </a:p>
            <a:p>
              <a:pPr>
                <a:tabLst>
                  <a:tab pos="6061075" algn="l"/>
                  <a:tab pos="6400800" algn="l"/>
                  <a:tab pos="7202488" algn="l"/>
                </a:tabLst>
              </a:pPr>
              <a:r>
                <a:rPr lang="en-US" b="1" dirty="0" err="1">
                  <a:latin typeface="Times New Roman" pitchFamily="18" charset="0"/>
                </a:rPr>
                <a:t>Incapsula</a:t>
              </a:r>
              <a:r>
                <a:rPr lang="en-US" b="1" dirty="0">
                  <a:latin typeface="Times New Roman" pitchFamily="18" charset="0"/>
                </a:rPr>
                <a:t> estimates DDoS attacks cost $40,000 per hour</a:t>
              </a:r>
              <a:endParaRPr lang="en-US" sz="1800" b="1" dirty="0">
                <a:latin typeface="Times New Roman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74177" y="5766716"/>
              <a:ext cx="1071518" cy="25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70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80076" y="1295400"/>
            <a:ext cx="64770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Motivation: Mitigating network attacks</a:t>
            </a: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State of the art: SDN </a:t>
            </a:r>
            <a:r>
              <a:rPr lang="en-US" altLang="zh-CN" sz="2400" dirty="0">
                <a:solidFill>
                  <a:srgbClr val="008000"/>
                </a:solidFill>
                <a:latin typeface="Tahoma"/>
                <a:cs typeface="Tahoma"/>
              </a:rPr>
              <a:t>defenses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FastFlex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Resource multiplexing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Optimal placements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Distributed control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Dynamic scaling</a:t>
            </a:r>
          </a:p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Case study: Link-flooding attacks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52E3C-6774-4D58-A001-BF547F3ADC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4313" y="1295400"/>
            <a:ext cx="304800" cy="412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71606-3E56-4534-BED4-FFD0AA1107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4313" y="1707591"/>
            <a:ext cx="304800" cy="41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C59A2-86BB-4351-AEEE-7E833FBD6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446" y="2179652"/>
            <a:ext cx="304800" cy="4121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649E1CC-A5A6-43B4-B5E5-C0B4C383E875}"/>
              </a:ext>
            </a:extLst>
          </p:cNvPr>
          <p:cNvSpPr/>
          <p:nvPr/>
        </p:nvSpPr>
        <p:spPr>
          <a:xfrm>
            <a:off x="2009632" y="4508338"/>
            <a:ext cx="464029" cy="2108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2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Case study: Link-flooding defense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3" name="组合 612"/>
          <p:cNvGrpSpPr/>
          <p:nvPr/>
        </p:nvGrpSpPr>
        <p:grpSpPr>
          <a:xfrm>
            <a:off x="2438400" y="1312443"/>
            <a:ext cx="6629400" cy="4046716"/>
            <a:chOff x="450932" y="1360674"/>
            <a:chExt cx="3897594" cy="2379168"/>
          </a:xfrm>
        </p:grpSpPr>
        <p:cxnSp>
          <p:nvCxnSpPr>
            <p:cNvPr id="614" name="直接连接符 613"/>
            <p:cNvCxnSpPr>
              <a:endCxn id="625" idx="2"/>
            </p:cNvCxnSpPr>
            <p:nvPr/>
          </p:nvCxnSpPr>
          <p:spPr>
            <a:xfrm rot="313334" flipV="1">
              <a:off x="764013" y="2159665"/>
              <a:ext cx="183095" cy="5619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/>
            <p:cNvCxnSpPr>
              <a:endCxn id="627" idx="3"/>
            </p:cNvCxnSpPr>
            <p:nvPr/>
          </p:nvCxnSpPr>
          <p:spPr>
            <a:xfrm rot="313334" flipV="1">
              <a:off x="1498988" y="3411668"/>
              <a:ext cx="166351" cy="22054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" name="云形 615"/>
            <p:cNvSpPr/>
            <p:nvPr/>
          </p:nvSpPr>
          <p:spPr>
            <a:xfrm rot="11113334">
              <a:off x="1013776" y="1360674"/>
              <a:ext cx="2765340" cy="2176117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7" name="直接连接符 616"/>
            <p:cNvCxnSpPr>
              <a:stCxn id="630" idx="5"/>
              <a:endCxn id="652" idx="1"/>
            </p:cNvCxnSpPr>
            <p:nvPr/>
          </p:nvCxnSpPr>
          <p:spPr>
            <a:xfrm>
              <a:off x="3570796" y="2008727"/>
              <a:ext cx="296452" cy="1080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/>
            <p:cNvCxnSpPr>
              <a:stCxn id="631" idx="6"/>
            </p:cNvCxnSpPr>
            <p:nvPr/>
          </p:nvCxnSpPr>
          <p:spPr>
            <a:xfrm rot="313334">
              <a:off x="3724925" y="2927732"/>
              <a:ext cx="174958" cy="6062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/>
            <p:cNvCxnSpPr>
              <a:stCxn id="626" idx="5"/>
              <a:endCxn id="627" idx="2"/>
            </p:cNvCxnSpPr>
            <p:nvPr/>
          </p:nvCxnSpPr>
          <p:spPr>
            <a:xfrm rot="313334">
              <a:off x="1205506" y="3003551"/>
              <a:ext cx="449429" cy="28673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/>
            <p:cNvCxnSpPr>
              <a:stCxn id="627" idx="7"/>
              <a:endCxn id="628" idx="4"/>
            </p:cNvCxnSpPr>
            <p:nvPr/>
          </p:nvCxnSpPr>
          <p:spPr>
            <a:xfrm rot="313334" flipV="1">
              <a:off x="1920816" y="2890841"/>
              <a:ext cx="277059" cy="35036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/>
            <p:cNvCxnSpPr>
              <a:stCxn id="628" idx="6"/>
              <a:endCxn id="629" idx="3"/>
            </p:cNvCxnSpPr>
            <p:nvPr/>
          </p:nvCxnSpPr>
          <p:spPr>
            <a:xfrm rot="313334" flipV="1">
              <a:off x="2385673" y="2582482"/>
              <a:ext cx="650905" cy="21524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/>
            <p:cNvCxnSpPr>
              <a:stCxn id="629" idx="0"/>
            </p:cNvCxnSpPr>
            <p:nvPr/>
          </p:nvCxnSpPr>
          <p:spPr>
            <a:xfrm rot="313334" flipV="1">
              <a:off x="3189910" y="2032403"/>
              <a:ext cx="210339" cy="34365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/>
            <p:cNvCxnSpPr>
              <a:stCxn id="629" idx="5"/>
              <a:endCxn id="631" idx="1"/>
            </p:cNvCxnSpPr>
            <p:nvPr/>
          </p:nvCxnSpPr>
          <p:spPr>
            <a:xfrm rot="313334">
              <a:off x="3250769" y="2642484"/>
              <a:ext cx="237234" cy="13721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/>
            <p:cNvCxnSpPr>
              <a:stCxn id="625" idx="6"/>
              <a:endCxn id="628" idx="2"/>
            </p:cNvCxnSpPr>
            <p:nvPr/>
          </p:nvCxnSpPr>
          <p:spPr>
            <a:xfrm rot="313334">
              <a:off x="1226716" y="2234342"/>
              <a:ext cx="873081" cy="46708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5" name="椭圆 624"/>
            <p:cNvSpPr/>
            <p:nvPr/>
          </p:nvSpPr>
          <p:spPr>
            <a:xfrm rot="313334">
              <a:off x="948658" y="2030969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椭圆 625"/>
            <p:cNvSpPr/>
            <p:nvPr/>
          </p:nvSpPr>
          <p:spPr>
            <a:xfrm rot="313334">
              <a:off x="972079" y="2716864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椭圆 626"/>
            <p:cNvSpPr/>
            <p:nvPr/>
          </p:nvSpPr>
          <p:spPr>
            <a:xfrm rot="313334">
              <a:off x="1640330" y="3173876"/>
              <a:ext cx="299814" cy="299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椭圆 627"/>
            <p:cNvSpPr/>
            <p:nvPr/>
          </p:nvSpPr>
          <p:spPr>
            <a:xfrm rot="313334">
              <a:off x="2076101" y="2603051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椭圆 628"/>
            <p:cNvSpPr/>
            <p:nvPr/>
          </p:nvSpPr>
          <p:spPr>
            <a:xfrm rot="313334">
              <a:off x="3010098" y="2365143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椭圆 629"/>
            <p:cNvSpPr/>
            <p:nvPr/>
          </p:nvSpPr>
          <p:spPr>
            <a:xfrm rot="313334">
              <a:off x="3323388" y="1741898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椭圆 630"/>
            <p:cNvSpPr/>
            <p:nvPr/>
          </p:nvSpPr>
          <p:spPr>
            <a:xfrm rot="313334">
              <a:off x="3426922" y="2755286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2" name="直接连接符 631"/>
            <p:cNvCxnSpPr>
              <a:stCxn id="650" idx="6"/>
              <a:endCxn id="629" idx="1"/>
            </p:cNvCxnSpPr>
            <p:nvPr/>
          </p:nvCxnSpPr>
          <p:spPr>
            <a:xfrm>
              <a:off x="2291408" y="2107726"/>
              <a:ext cx="773035" cy="29234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/>
            <p:cNvCxnSpPr>
              <a:stCxn id="650" idx="4"/>
              <a:endCxn id="628" idx="0"/>
            </p:cNvCxnSpPr>
            <p:nvPr/>
          </p:nvCxnSpPr>
          <p:spPr>
            <a:xfrm>
              <a:off x="2127424" y="2244243"/>
              <a:ext cx="113286" cy="3594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4" name="椭圆 633"/>
            <p:cNvSpPr/>
            <p:nvPr/>
          </p:nvSpPr>
          <p:spPr>
            <a:xfrm rot="313334">
              <a:off x="2852761" y="3008140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5" name="直接连接符 634"/>
            <p:cNvCxnSpPr>
              <a:stCxn id="628" idx="5"/>
              <a:endCxn id="634" idx="2"/>
            </p:cNvCxnSpPr>
            <p:nvPr/>
          </p:nvCxnSpPr>
          <p:spPr>
            <a:xfrm rot="313334">
              <a:off x="2312075" y="2894565"/>
              <a:ext cx="552746" cy="2260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/>
            <p:cNvCxnSpPr>
              <a:stCxn id="634" idx="6"/>
              <a:endCxn id="631" idx="3"/>
            </p:cNvCxnSpPr>
            <p:nvPr/>
          </p:nvCxnSpPr>
          <p:spPr>
            <a:xfrm rot="313334" flipV="1">
              <a:off x="3162265" y="2989033"/>
              <a:ext cx="291202" cy="1973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7" name="Picture 8" descr="MCj0432623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13334">
              <a:off x="1158992" y="3290161"/>
              <a:ext cx="449680" cy="449681"/>
            </a:xfrm>
            <a:prstGeom prst="rect">
              <a:avLst/>
            </a:prstGeom>
            <a:noFill/>
          </p:spPr>
        </p:pic>
        <p:sp>
          <p:nvSpPr>
            <p:cNvPr id="638" name="椭圆 637"/>
            <p:cNvSpPr/>
            <p:nvPr/>
          </p:nvSpPr>
          <p:spPr>
            <a:xfrm rot="313334">
              <a:off x="2405298" y="1542122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9" name="直接连接符 638"/>
            <p:cNvCxnSpPr>
              <a:stCxn id="650" idx="7"/>
              <a:endCxn id="638" idx="3"/>
            </p:cNvCxnSpPr>
            <p:nvPr/>
          </p:nvCxnSpPr>
          <p:spPr>
            <a:xfrm flipV="1">
              <a:off x="2257111" y="1789531"/>
              <a:ext cx="183111" cy="207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/>
            <p:cNvCxnSpPr>
              <a:stCxn id="638" idx="6"/>
              <a:endCxn id="630" idx="2"/>
            </p:cNvCxnSpPr>
            <p:nvPr/>
          </p:nvCxnSpPr>
          <p:spPr>
            <a:xfrm rot="313334">
              <a:off x="2699865" y="1735196"/>
              <a:ext cx="630711" cy="11538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1" name="Picture 8" descr="MCj0432623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13334">
              <a:off x="450932" y="1966892"/>
              <a:ext cx="449680" cy="449681"/>
            </a:xfrm>
            <a:prstGeom prst="rect">
              <a:avLst/>
            </a:prstGeom>
            <a:noFill/>
          </p:spPr>
        </p:pic>
        <p:grpSp>
          <p:nvGrpSpPr>
            <p:cNvPr id="642" name="组合 641"/>
            <p:cNvGrpSpPr/>
            <p:nvPr/>
          </p:nvGrpSpPr>
          <p:grpSpPr>
            <a:xfrm rot="21340994">
              <a:off x="3784960" y="2792291"/>
              <a:ext cx="503444" cy="704832"/>
              <a:chOff x="3327760" y="2792291"/>
              <a:chExt cx="503444" cy="704832"/>
            </a:xfrm>
          </p:grpSpPr>
          <p:pic>
            <p:nvPicPr>
              <p:cNvPr id="654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327760" y="2792291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655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346716" y="2916014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656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379578" y="3045497"/>
                <a:ext cx="451626" cy="451626"/>
              </a:xfrm>
              <a:prstGeom prst="rect">
                <a:avLst/>
              </a:prstGeom>
              <a:noFill/>
            </p:spPr>
          </p:pic>
        </p:grpSp>
        <p:grpSp>
          <p:nvGrpSpPr>
            <p:cNvPr id="643" name="组合 642"/>
            <p:cNvGrpSpPr/>
            <p:nvPr/>
          </p:nvGrpSpPr>
          <p:grpSpPr>
            <a:xfrm rot="21249929">
              <a:off x="3834799" y="1732737"/>
              <a:ext cx="513727" cy="756140"/>
              <a:chOff x="3377598" y="1732737"/>
              <a:chExt cx="513727" cy="756140"/>
            </a:xfrm>
          </p:grpSpPr>
          <p:pic>
            <p:nvPicPr>
              <p:cNvPr id="651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377598" y="1732737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652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409663" y="1888703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653" name="Picture 3" descr="C:\Users\Andreas Haeberlen\AppData\Local\Microsoft\Windows\Temporary Internet Files\Content.IE5\EUZBJCBX\MC900434845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13334">
                <a:off x="3439699" y="2037251"/>
                <a:ext cx="451626" cy="451626"/>
              </a:xfrm>
              <a:prstGeom prst="rect">
                <a:avLst/>
              </a:prstGeom>
              <a:noFill/>
            </p:spPr>
          </p:pic>
        </p:grpSp>
        <p:sp>
          <p:nvSpPr>
            <p:cNvPr id="644" name="椭圆 643"/>
            <p:cNvSpPr/>
            <p:nvPr/>
          </p:nvSpPr>
          <p:spPr>
            <a:xfrm rot="19501958">
              <a:off x="1468516" y="1853978"/>
              <a:ext cx="314861" cy="5524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45" name="直接连接符 644"/>
            <p:cNvCxnSpPr>
              <a:stCxn id="625" idx="7"/>
              <a:endCxn id="650" idx="2"/>
            </p:cNvCxnSpPr>
            <p:nvPr/>
          </p:nvCxnSpPr>
          <p:spPr>
            <a:xfrm flipV="1">
              <a:off x="1215487" y="2080261"/>
              <a:ext cx="775420" cy="5053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6" name="椭圆 645"/>
            <p:cNvSpPr/>
            <p:nvPr/>
          </p:nvSpPr>
          <p:spPr>
            <a:xfrm rot="5406669">
              <a:off x="1115724" y="2397145"/>
              <a:ext cx="314861" cy="3436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47" name="直接连接符 646"/>
            <p:cNvCxnSpPr>
              <a:stCxn id="625" idx="4"/>
              <a:endCxn id="626" idx="0"/>
            </p:cNvCxnSpPr>
            <p:nvPr/>
          </p:nvCxnSpPr>
          <p:spPr>
            <a:xfrm rot="313334">
              <a:off x="1068369" y="2335211"/>
              <a:ext cx="85753" cy="37916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8" name="椭圆 647"/>
            <p:cNvSpPr/>
            <p:nvPr/>
          </p:nvSpPr>
          <p:spPr>
            <a:xfrm rot="306626">
              <a:off x="1509162" y="1486167"/>
              <a:ext cx="308891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9" name="直接连接符 648"/>
            <p:cNvCxnSpPr>
              <a:stCxn id="648" idx="5"/>
            </p:cNvCxnSpPr>
            <p:nvPr/>
          </p:nvCxnSpPr>
          <p:spPr>
            <a:xfrm>
              <a:off x="1762879" y="1753032"/>
              <a:ext cx="257792" cy="2504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椭圆 649"/>
            <p:cNvSpPr/>
            <p:nvPr/>
          </p:nvSpPr>
          <p:spPr>
            <a:xfrm rot="313334">
              <a:off x="1990281" y="1943117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2" name="Picture 101" descr="MCj03491210000[1]">
            <a:extLst>
              <a:ext uri="{FF2B5EF4-FFF2-40B4-BE49-F238E27FC236}">
                <a16:creationId xmlns:a16="http://schemas.microsoft.com/office/drawing/2014/main" id="{4F3386A2-3BF2-45B7-B4CB-FA986D0C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2445144" y="2537766"/>
            <a:ext cx="1052243" cy="95717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43" name="Picture 101" descr="MCj03491210000[1]">
            <a:extLst>
              <a:ext uri="{FF2B5EF4-FFF2-40B4-BE49-F238E27FC236}">
                <a16:creationId xmlns:a16="http://schemas.microsoft.com/office/drawing/2014/main" id="{BA568E2E-B9AF-41CC-91C1-D53B03B5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2705554" y="3379785"/>
            <a:ext cx="1052243" cy="95717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44" name="Picture 101" descr="MCj03491210000[1]">
            <a:extLst>
              <a:ext uri="{FF2B5EF4-FFF2-40B4-BE49-F238E27FC236}">
                <a16:creationId xmlns:a16="http://schemas.microsoft.com/office/drawing/2014/main" id="{337EF524-0608-4E34-91D9-B1FA48F4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3680169" y="4730682"/>
            <a:ext cx="1052243" cy="95717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45" name="直接连接符 623">
            <a:extLst>
              <a:ext uri="{FF2B5EF4-FFF2-40B4-BE49-F238E27FC236}">
                <a16:creationId xmlns:a16="http://schemas.microsoft.com/office/drawing/2014/main" id="{CCDFE8FA-E6A1-419F-908C-347751BB6C2C}"/>
              </a:ext>
            </a:extLst>
          </p:cNvPr>
          <p:cNvCxnSpPr/>
          <p:nvPr/>
        </p:nvCxnSpPr>
        <p:spPr>
          <a:xfrm rot="313334">
            <a:off x="3749324" y="2869528"/>
            <a:ext cx="1485020" cy="7944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618">
            <a:extLst>
              <a:ext uri="{FF2B5EF4-FFF2-40B4-BE49-F238E27FC236}">
                <a16:creationId xmlns:a16="http://schemas.microsoft.com/office/drawing/2014/main" id="{CA724E1D-6C7E-48AA-AC52-32382448B770}"/>
              </a:ext>
            </a:extLst>
          </p:cNvPr>
          <p:cNvCxnSpPr/>
          <p:nvPr/>
        </p:nvCxnSpPr>
        <p:spPr>
          <a:xfrm rot="313334">
            <a:off x="3748804" y="4053637"/>
            <a:ext cx="764432" cy="4876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619">
            <a:extLst>
              <a:ext uri="{FF2B5EF4-FFF2-40B4-BE49-F238E27FC236}">
                <a16:creationId xmlns:a16="http://schemas.microsoft.com/office/drawing/2014/main" id="{2623BE6B-C33D-459E-AB94-63F77F4412F8}"/>
              </a:ext>
            </a:extLst>
          </p:cNvPr>
          <p:cNvCxnSpPr/>
          <p:nvPr/>
        </p:nvCxnSpPr>
        <p:spPr>
          <a:xfrm rot="313334" flipV="1">
            <a:off x="4884603" y="3878583"/>
            <a:ext cx="471248" cy="59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586">
            <a:extLst>
              <a:ext uri="{FF2B5EF4-FFF2-40B4-BE49-F238E27FC236}">
                <a16:creationId xmlns:a16="http://schemas.microsoft.com/office/drawing/2014/main" id="{BA140797-B73E-4549-BDB6-7B52F8DDC88F}"/>
              </a:ext>
            </a:extLst>
          </p:cNvPr>
          <p:cNvCxnSpPr>
            <a:cxnSpLocks/>
          </p:cNvCxnSpPr>
          <p:nvPr/>
        </p:nvCxnSpPr>
        <p:spPr>
          <a:xfrm flipV="1">
            <a:off x="5714828" y="3340986"/>
            <a:ext cx="1054152" cy="255902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621">
            <a:extLst>
              <a:ext uri="{FF2B5EF4-FFF2-40B4-BE49-F238E27FC236}">
                <a16:creationId xmlns:a16="http://schemas.microsoft.com/office/drawing/2014/main" id="{872BD7D3-E2AC-4F96-8B2B-C6FB9919007D}"/>
              </a:ext>
            </a:extLst>
          </p:cNvPr>
          <p:cNvCxnSpPr/>
          <p:nvPr/>
        </p:nvCxnSpPr>
        <p:spPr>
          <a:xfrm rot="313334" flipV="1">
            <a:off x="7164615" y="2464148"/>
            <a:ext cx="357765" cy="5845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622">
            <a:extLst>
              <a:ext uri="{FF2B5EF4-FFF2-40B4-BE49-F238E27FC236}">
                <a16:creationId xmlns:a16="http://schemas.microsoft.com/office/drawing/2014/main" id="{130B81C1-F75E-4CD3-9B15-14B46E7D607A}"/>
              </a:ext>
            </a:extLst>
          </p:cNvPr>
          <p:cNvCxnSpPr/>
          <p:nvPr/>
        </p:nvCxnSpPr>
        <p:spPr>
          <a:xfrm rot="313334">
            <a:off x="7230441" y="3437575"/>
            <a:ext cx="403510" cy="2333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" name="图片 592">
            <a:extLst>
              <a:ext uri="{FF2B5EF4-FFF2-40B4-BE49-F238E27FC236}">
                <a16:creationId xmlns:a16="http://schemas.microsoft.com/office/drawing/2014/main" id="{E670C6CD-0523-43C8-8DB0-5497C5F544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5921766" y="3029232"/>
            <a:ext cx="362505" cy="362505"/>
          </a:xfrm>
          <a:prstGeom prst="rect">
            <a:avLst/>
          </a:prstGeom>
        </p:spPr>
      </p:pic>
      <p:cxnSp>
        <p:nvCxnSpPr>
          <p:cNvPr id="273" name="直接连接符 632">
            <a:extLst>
              <a:ext uri="{FF2B5EF4-FFF2-40B4-BE49-F238E27FC236}">
                <a16:creationId xmlns:a16="http://schemas.microsoft.com/office/drawing/2014/main" id="{062E990F-A903-4387-89B0-7C0AA4EF3376}"/>
              </a:ext>
            </a:extLst>
          </p:cNvPr>
          <p:cNvCxnSpPr/>
          <p:nvPr/>
        </p:nvCxnSpPr>
        <p:spPr>
          <a:xfrm>
            <a:off x="5357288" y="2809157"/>
            <a:ext cx="192688" cy="6113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644">
            <a:extLst>
              <a:ext uri="{FF2B5EF4-FFF2-40B4-BE49-F238E27FC236}">
                <a16:creationId xmlns:a16="http://schemas.microsoft.com/office/drawing/2014/main" id="{47125749-6EB3-4FF7-B1E3-4F87210CAE28}"/>
              </a:ext>
            </a:extLst>
          </p:cNvPr>
          <p:cNvCxnSpPr/>
          <p:nvPr/>
        </p:nvCxnSpPr>
        <p:spPr>
          <a:xfrm flipV="1">
            <a:off x="3759295" y="2607452"/>
            <a:ext cx="1318908" cy="85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648">
            <a:extLst>
              <a:ext uri="{FF2B5EF4-FFF2-40B4-BE49-F238E27FC236}">
                <a16:creationId xmlns:a16="http://schemas.microsoft.com/office/drawing/2014/main" id="{C54CA307-CB39-4F44-B767-8E5FD2C72C5F}"/>
              </a:ext>
            </a:extLst>
          </p:cNvPr>
          <p:cNvCxnSpPr/>
          <p:nvPr/>
        </p:nvCxnSpPr>
        <p:spPr>
          <a:xfrm>
            <a:off x="4705705" y="1954265"/>
            <a:ext cx="438477" cy="4259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631">
            <a:extLst>
              <a:ext uri="{FF2B5EF4-FFF2-40B4-BE49-F238E27FC236}">
                <a16:creationId xmlns:a16="http://schemas.microsoft.com/office/drawing/2014/main" id="{2F18594A-BFC2-48C6-81AE-F481EACBC85A}"/>
              </a:ext>
            </a:extLst>
          </p:cNvPr>
          <p:cNvCxnSpPr/>
          <p:nvPr/>
        </p:nvCxnSpPr>
        <p:spPr>
          <a:xfrm>
            <a:off x="5613259" y="2490309"/>
            <a:ext cx="1314852" cy="49724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图片 592">
            <a:extLst>
              <a:ext uri="{FF2B5EF4-FFF2-40B4-BE49-F238E27FC236}">
                <a16:creationId xmlns:a16="http://schemas.microsoft.com/office/drawing/2014/main" id="{AAF86629-CB4A-416A-B5BE-28BA82A3A6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6208718" y="2280767"/>
            <a:ext cx="362505" cy="362505"/>
          </a:xfrm>
          <a:prstGeom prst="rect">
            <a:avLst/>
          </a:prstGeom>
        </p:spPr>
      </p:pic>
      <p:pic>
        <p:nvPicPr>
          <p:cNvPr id="86" name="Picture 101" descr="MCj03491210000[1]">
            <a:extLst>
              <a:ext uri="{FF2B5EF4-FFF2-40B4-BE49-F238E27FC236}">
                <a16:creationId xmlns:a16="http://schemas.microsoft.com/office/drawing/2014/main" id="{F2117D48-AF0C-49D4-B68C-441C724B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3454779" y="943579"/>
            <a:ext cx="1052243" cy="95717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67" name="Content Placeholder 2"/>
          <p:cNvSpPr txBox="1">
            <a:spLocks/>
          </p:cNvSpPr>
          <p:nvPr/>
        </p:nvSpPr>
        <p:spPr>
          <a:xfrm>
            <a:off x="1713065" y="5844859"/>
            <a:ext cx="9087660" cy="86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Can congest critical links to cut off victims from the network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.</a:t>
            </a:r>
          </a:p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Can dynamically change target links</a:t>
            </a:r>
          </a:p>
        </p:txBody>
      </p:sp>
    </p:spTree>
    <p:extLst>
      <p:ext uri="{BB962C8B-B14F-4D97-AF65-F5344CB8AC3E}">
        <p14:creationId xmlns:p14="http://schemas.microsoft.com/office/powerpoint/2010/main" val="9050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5927" y="54891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State-of-the-art: Traffic rerouting with SDNs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14" name="直接连接符 613"/>
          <p:cNvCxnSpPr>
            <a:endCxn id="625" idx="2"/>
          </p:cNvCxnSpPr>
          <p:nvPr/>
        </p:nvCxnSpPr>
        <p:spPr>
          <a:xfrm rot="313334" flipV="1">
            <a:off x="2866863" y="3276642"/>
            <a:ext cx="250572" cy="768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接连接符 614"/>
          <p:cNvCxnSpPr>
            <a:endCxn id="627" idx="3"/>
          </p:cNvCxnSpPr>
          <p:nvPr/>
        </p:nvCxnSpPr>
        <p:spPr>
          <a:xfrm rot="313334" flipV="1">
            <a:off x="3872703" y="4990054"/>
            <a:ext cx="227657" cy="3018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云形 615"/>
          <p:cNvSpPr/>
          <p:nvPr/>
        </p:nvSpPr>
        <p:spPr>
          <a:xfrm rot="11113334">
            <a:off x="3208673" y="2183193"/>
            <a:ext cx="3784469" cy="297809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7" name="直接连接符 616"/>
          <p:cNvCxnSpPr>
            <a:stCxn id="630" idx="5"/>
            <a:endCxn id="652" idx="1"/>
          </p:cNvCxnSpPr>
          <p:nvPr/>
        </p:nvCxnSpPr>
        <p:spPr>
          <a:xfrm>
            <a:off x="6708048" y="3070077"/>
            <a:ext cx="405705" cy="1479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接连接符 617"/>
          <p:cNvCxnSpPr>
            <a:stCxn id="631" idx="6"/>
          </p:cNvCxnSpPr>
          <p:nvPr/>
        </p:nvCxnSpPr>
        <p:spPr>
          <a:xfrm rot="313334">
            <a:off x="6918979" y="4327770"/>
            <a:ext cx="239436" cy="829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直接连接符 618"/>
          <p:cNvCxnSpPr>
            <a:stCxn id="626" idx="5"/>
            <a:endCxn id="627" idx="2"/>
          </p:cNvCxnSpPr>
          <p:nvPr/>
        </p:nvCxnSpPr>
        <p:spPr>
          <a:xfrm rot="313334">
            <a:off x="3471062" y="4431531"/>
            <a:ext cx="615060" cy="39240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直接连接符 619"/>
          <p:cNvCxnSpPr>
            <a:stCxn id="627" idx="7"/>
            <a:endCxn id="628" idx="4"/>
          </p:cNvCxnSpPr>
          <p:nvPr/>
        </p:nvCxnSpPr>
        <p:spPr>
          <a:xfrm rot="313334" flipV="1">
            <a:off x="4449990" y="4277283"/>
            <a:ext cx="379165" cy="47949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628" idx="6"/>
            <a:endCxn id="629" idx="3"/>
          </p:cNvCxnSpPr>
          <p:nvPr/>
        </p:nvCxnSpPr>
        <p:spPr>
          <a:xfrm rot="313334" flipV="1">
            <a:off x="5086164" y="3855282"/>
            <a:ext cx="890787" cy="29457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直接连接符 621"/>
          <p:cNvCxnSpPr>
            <a:stCxn id="629" idx="0"/>
          </p:cNvCxnSpPr>
          <p:nvPr/>
        </p:nvCxnSpPr>
        <p:spPr>
          <a:xfrm rot="313334" flipV="1">
            <a:off x="6186792" y="3102479"/>
            <a:ext cx="287857" cy="47030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直接连接符 622"/>
          <p:cNvCxnSpPr>
            <a:stCxn id="629" idx="5"/>
            <a:endCxn id="631" idx="1"/>
          </p:cNvCxnSpPr>
          <p:nvPr/>
        </p:nvCxnSpPr>
        <p:spPr>
          <a:xfrm rot="313334">
            <a:off x="6270079" y="3937397"/>
            <a:ext cx="324663" cy="18778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接连接符 623"/>
          <p:cNvCxnSpPr>
            <a:stCxn id="625" idx="6"/>
            <a:endCxn id="628" idx="2"/>
          </p:cNvCxnSpPr>
          <p:nvPr/>
        </p:nvCxnSpPr>
        <p:spPr>
          <a:xfrm rot="313334">
            <a:off x="3500089" y="3378840"/>
            <a:ext cx="1194843" cy="639227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5" name="椭圆 624"/>
          <p:cNvSpPr/>
          <p:nvPr/>
        </p:nvSpPr>
        <p:spPr>
          <a:xfrm rot="313334">
            <a:off x="3119556" y="3100516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椭圆 625"/>
          <p:cNvSpPr/>
          <p:nvPr/>
        </p:nvSpPr>
        <p:spPr>
          <a:xfrm rot="313334">
            <a:off x="3151609" y="4039189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椭圆 626"/>
          <p:cNvSpPr/>
          <p:nvPr/>
        </p:nvSpPr>
        <p:spPr>
          <a:xfrm rot="313334">
            <a:off x="4066135" y="4664627"/>
            <a:ext cx="410306" cy="4103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椭圆 627"/>
          <p:cNvSpPr/>
          <p:nvPr/>
        </p:nvSpPr>
        <p:spPr>
          <a:xfrm rot="313334">
            <a:off x="4662503" y="3883432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椭圆 628"/>
          <p:cNvSpPr/>
          <p:nvPr/>
        </p:nvSpPr>
        <p:spPr>
          <a:xfrm rot="313334">
            <a:off x="5940712" y="3557846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椭圆 629"/>
          <p:cNvSpPr/>
          <p:nvPr/>
        </p:nvSpPr>
        <p:spPr>
          <a:xfrm rot="313334">
            <a:off x="6369461" y="2704912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椭圆 630"/>
          <p:cNvSpPr/>
          <p:nvPr/>
        </p:nvSpPr>
        <p:spPr>
          <a:xfrm rot="313334">
            <a:off x="6511151" y="4091771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直接连接符 631"/>
          <p:cNvCxnSpPr>
            <a:stCxn id="650" idx="6"/>
            <a:endCxn id="629" idx="1"/>
          </p:cNvCxnSpPr>
          <p:nvPr/>
        </p:nvCxnSpPr>
        <p:spPr>
          <a:xfrm>
            <a:off x="4957159" y="3205561"/>
            <a:ext cx="1057927" cy="400078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接连接符 632"/>
          <p:cNvCxnSpPr>
            <a:stCxn id="650" idx="4"/>
            <a:endCxn id="628" idx="0"/>
          </p:cNvCxnSpPr>
          <p:nvPr/>
        </p:nvCxnSpPr>
        <p:spPr>
          <a:xfrm>
            <a:off x="4732741" y="3392390"/>
            <a:ext cx="155036" cy="4918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椭圆 633"/>
          <p:cNvSpPr/>
          <p:nvPr/>
        </p:nvSpPr>
        <p:spPr>
          <a:xfrm rot="313334">
            <a:off x="5725391" y="4437811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5" name="直接连接符 634"/>
          <p:cNvCxnSpPr>
            <a:stCxn id="628" idx="5"/>
            <a:endCxn id="634" idx="2"/>
          </p:cNvCxnSpPr>
          <p:nvPr/>
        </p:nvCxnSpPr>
        <p:spPr>
          <a:xfrm rot="313334">
            <a:off x="4985442" y="4282379"/>
            <a:ext cx="756453" cy="309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接连接符 635"/>
          <p:cNvCxnSpPr>
            <a:stCxn id="634" idx="6"/>
            <a:endCxn id="631" idx="3"/>
          </p:cNvCxnSpPr>
          <p:nvPr/>
        </p:nvCxnSpPr>
        <p:spPr>
          <a:xfrm rot="313334" flipV="1">
            <a:off x="6148958" y="4411662"/>
            <a:ext cx="398521" cy="27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7" name="Picture 8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13334">
            <a:off x="3407406" y="4823767"/>
            <a:ext cx="615404" cy="615405"/>
          </a:xfrm>
          <a:prstGeom prst="rect">
            <a:avLst/>
          </a:prstGeom>
          <a:noFill/>
        </p:spPr>
      </p:pic>
      <p:sp>
        <p:nvSpPr>
          <p:cNvPr id="638" name="椭圆 637"/>
          <p:cNvSpPr/>
          <p:nvPr/>
        </p:nvSpPr>
        <p:spPr>
          <a:xfrm rot="313334">
            <a:off x="5113021" y="2431511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9" name="直接连接符 638"/>
          <p:cNvCxnSpPr>
            <a:stCxn id="650" idx="7"/>
            <a:endCxn id="638" idx="3"/>
          </p:cNvCxnSpPr>
          <p:nvPr/>
        </p:nvCxnSpPr>
        <p:spPr>
          <a:xfrm flipV="1">
            <a:off x="4910222" y="2770100"/>
            <a:ext cx="250594" cy="2845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直接连接符 639"/>
          <p:cNvCxnSpPr>
            <a:stCxn id="638" idx="6"/>
            <a:endCxn id="630" idx="2"/>
          </p:cNvCxnSpPr>
          <p:nvPr/>
        </p:nvCxnSpPr>
        <p:spPr>
          <a:xfrm rot="313334">
            <a:off x="5516147" y="2695740"/>
            <a:ext cx="863151" cy="1579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1" name="Picture 8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13334">
            <a:off x="2438400" y="3012825"/>
            <a:ext cx="615404" cy="615405"/>
          </a:xfrm>
          <a:prstGeom prst="rect">
            <a:avLst/>
          </a:prstGeom>
          <a:noFill/>
        </p:spPr>
      </p:pic>
      <p:grpSp>
        <p:nvGrpSpPr>
          <p:cNvPr id="642" name="组合 641"/>
          <p:cNvGrpSpPr/>
          <p:nvPr/>
        </p:nvGrpSpPr>
        <p:grpSpPr>
          <a:xfrm rot="21340994">
            <a:off x="7001139" y="4142414"/>
            <a:ext cx="688982" cy="964589"/>
            <a:chOff x="3327760" y="2792291"/>
            <a:chExt cx="503444" cy="704832"/>
          </a:xfrm>
        </p:grpSpPr>
        <p:pic>
          <p:nvPicPr>
            <p:cNvPr id="654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327760" y="2792291"/>
              <a:ext cx="451626" cy="451626"/>
            </a:xfrm>
            <a:prstGeom prst="rect">
              <a:avLst/>
            </a:prstGeom>
            <a:noFill/>
          </p:spPr>
        </p:pic>
        <p:pic>
          <p:nvPicPr>
            <p:cNvPr id="655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346716" y="2916014"/>
              <a:ext cx="451626" cy="451626"/>
            </a:xfrm>
            <a:prstGeom prst="rect">
              <a:avLst/>
            </a:prstGeom>
            <a:noFill/>
          </p:spPr>
        </p:pic>
        <p:pic>
          <p:nvPicPr>
            <p:cNvPr id="656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379578" y="3045497"/>
              <a:ext cx="451626" cy="451626"/>
            </a:xfrm>
            <a:prstGeom prst="rect">
              <a:avLst/>
            </a:prstGeom>
            <a:noFill/>
          </p:spPr>
        </p:pic>
      </p:grpSp>
      <p:grpSp>
        <p:nvGrpSpPr>
          <p:cNvPr id="643" name="组合 642"/>
          <p:cNvGrpSpPr/>
          <p:nvPr/>
        </p:nvGrpSpPr>
        <p:grpSpPr>
          <a:xfrm rot="21249929">
            <a:off x="7069346" y="2692375"/>
            <a:ext cx="703054" cy="1034805"/>
            <a:chOff x="3377598" y="1732737"/>
            <a:chExt cx="513727" cy="756140"/>
          </a:xfrm>
        </p:grpSpPr>
        <p:pic>
          <p:nvPicPr>
            <p:cNvPr id="651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377598" y="1732737"/>
              <a:ext cx="451626" cy="451626"/>
            </a:xfrm>
            <a:prstGeom prst="rect">
              <a:avLst/>
            </a:prstGeom>
            <a:noFill/>
          </p:spPr>
        </p:pic>
        <p:pic>
          <p:nvPicPr>
            <p:cNvPr id="652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409663" y="1888703"/>
              <a:ext cx="451626" cy="451626"/>
            </a:xfrm>
            <a:prstGeom prst="rect">
              <a:avLst/>
            </a:prstGeom>
            <a:noFill/>
          </p:spPr>
        </p:pic>
        <p:pic>
          <p:nvPicPr>
            <p:cNvPr id="653" name="Picture 3" descr="C:\Users\Andreas Haeberlen\AppData\Local\Microsoft\Windows\Temporary Internet Files\Content.IE5\EUZBJCBX\MC900434845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3334">
              <a:off x="3439699" y="2037251"/>
              <a:ext cx="451626" cy="451626"/>
            </a:xfrm>
            <a:prstGeom prst="rect">
              <a:avLst/>
            </a:prstGeom>
            <a:noFill/>
          </p:spPr>
        </p:pic>
      </p:grpSp>
      <p:sp>
        <p:nvSpPr>
          <p:cNvPr id="644" name="椭圆 643"/>
          <p:cNvSpPr/>
          <p:nvPr/>
        </p:nvSpPr>
        <p:spPr>
          <a:xfrm rot="19501958">
            <a:off x="3831001" y="2858298"/>
            <a:ext cx="430899" cy="7560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45" name="直接连接符 644"/>
          <p:cNvCxnSpPr>
            <a:stCxn id="625" idx="7"/>
            <a:endCxn id="650" idx="2"/>
          </p:cNvCxnSpPr>
          <p:nvPr/>
        </p:nvCxnSpPr>
        <p:spPr>
          <a:xfrm flipV="1">
            <a:off x="3484721" y="3167974"/>
            <a:ext cx="1061191" cy="691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" name="椭圆 645"/>
          <p:cNvSpPr/>
          <p:nvPr/>
        </p:nvSpPr>
        <p:spPr>
          <a:xfrm rot="5406669">
            <a:off x="3348192" y="3601642"/>
            <a:ext cx="430899" cy="4702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47" name="直接连接符 646"/>
          <p:cNvCxnSpPr>
            <a:stCxn id="625" idx="4"/>
            <a:endCxn id="626" idx="0"/>
          </p:cNvCxnSpPr>
          <p:nvPr/>
        </p:nvCxnSpPr>
        <p:spPr>
          <a:xfrm rot="313334">
            <a:off x="3283385" y="3516883"/>
            <a:ext cx="117356" cy="518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椭圆 647"/>
          <p:cNvSpPr/>
          <p:nvPr/>
        </p:nvSpPr>
        <p:spPr>
          <a:xfrm rot="306626">
            <a:off x="3886626" y="2354935"/>
            <a:ext cx="42272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9" name="直接连接符 648"/>
          <p:cNvCxnSpPr>
            <a:stCxn id="648" idx="5"/>
          </p:cNvCxnSpPr>
          <p:nvPr/>
        </p:nvCxnSpPr>
        <p:spPr>
          <a:xfrm>
            <a:off x="4233847" y="2720149"/>
            <a:ext cx="352798" cy="3427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椭圆 649"/>
          <p:cNvSpPr/>
          <p:nvPr/>
        </p:nvSpPr>
        <p:spPr>
          <a:xfrm rot="313334">
            <a:off x="4545055" y="2980288"/>
            <a:ext cx="412959" cy="4129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101" descr="MCj03491210000[1]">
            <a:extLst>
              <a:ext uri="{FF2B5EF4-FFF2-40B4-BE49-F238E27FC236}">
                <a16:creationId xmlns:a16="http://schemas.microsoft.com/office/drawing/2014/main" id="{4F3386A2-3BF2-45B7-B4CB-FA986D0C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2443826" y="3169085"/>
            <a:ext cx="846632" cy="770143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44" name="Picture 101" descr="MCj03491210000[1]">
            <a:extLst>
              <a:ext uri="{FF2B5EF4-FFF2-40B4-BE49-F238E27FC236}">
                <a16:creationId xmlns:a16="http://schemas.microsoft.com/office/drawing/2014/main" id="{337EF524-0608-4E34-91D9-B1FA48F4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3437524" y="4933501"/>
            <a:ext cx="846632" cy="770143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47" name="直接连接符 619">
            <a:extLst>
              <a:ext uri="{FF2B5EF4-FFF2-40B4-BE49-F238E27FC236}">
                <a16:creationId xmlns:a16="http://schemas.microsoft.com/office/drawing/2014/main" id="{2623BE6B-C33D-459E-AB94-63F77F4412F8}"/>
              </a:ext>
            </a:extLst>
          </p:cNvPr>
          <p:cNvCxnSpPr/>
          <p:nvPr/>
        </p:nvCxnSpPr>
        <p:spPr>
          <a:xfrm rot="313334" flipV="1">
            <a:off x="4406609" y="4247904"/>
            <a:ext cx="379165" cy="4794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621">
            <a:extLst>
              <a:ext uri="{FF2B5EF4-FFF2-40B4-BE49-F238E27FC236}">
                <a16:creationId xmlns:a16="http://schemas.microsoft.com/office/drawing/2014/main" id="{872BD7D3-E2AC-4F96-8B2B-C6FB9919007D}"/>
              </a:ext>
            </a:extLst>
          </p:cNvPr>
          <p:cNvCxnSpPr/>
          <p:nvPr/>
        </p:nvCxnSpPr>
        <p:spPr>
          <a:xfrm rot="313334" flipV="1">
            <a:off x="6241102" y="3109852"/>
            <a:ext cx="287857" cy="470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622">
            <a:extLst>
              <a:ext uri="{FF2B5EF4-FFF2-40B4-BE49-F238E27FC236}">
                <a16:creationId xmlns:a16="http://schemas.microsoft.com/office/drawing/2014/main" id="{130B81C1-F75E-4CD3-9B15-14B46E7D607A}"/>
              </a:ext>
            </a:extLst>
          </p:cNvPr>
          <p:cNvCxnSpPr/>
          <p:nvPr/>
        </p:nvCxnSpPr>
        <p:spPr>
          <a:xfrm rot="313334">
            <a:off x="6294065" y="3893070"/>
            <a:ext cx="324663" cy="1877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632">
            <a:extLst>
              <a:ext uri="{FF2B5EF4-FFF2-40B4-BE49-F238E27FC236}">
                <a16:creationId xmlns:a16="http://schemas.microsoft.com/office/drawing/2014/main" id="{062E990F-A903-4387-89B0-7C0AA4EF3376}"/>
              </a:ext>
            </a:extLst>
          </p:cNvPr>
          <p:cNvCxnSpPr/>
          <p:nvPr/>
        </p:nvCxnSpPr>
        <p:spPr>
          <a:xfrm>
            <a:off x="4786931" y="3387446"/>
            <a:ext cx="155036" cy="4918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644">
            <a:extLst>
              <a:ext uri="{FF2B5EF4-FFF2-40B4-BE49-F238E27FC236}">
                <a16:creationId xmlns:a16="http://schemas.microsoft.com/office/drawing/2014/main" id="{47125749-6EB3-4FF7-B1E3-4F87210CAE28}"/>
              </a:ext>
            </a:extLst>
          </p:cNvPr>
          <p:cNvCxnSpPr/>
          <p:nvPr/>
        </p:nvCxnSpPr>
        <p:spPr>
          <a:xfrm flipV="1">
            <a:off x="3501189" y="3225155"/>
            <a:ext cx="1061190" cy="6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648">
            <a:extLst>
              <a:ext uri="{FF2B5EF4-FFF2-40B4-BE49-F238E27FC236}">
                <a16:creationId xmlns:a16="http://schemas.microsoft.com/office/drawing/2014/main" id="{C54CA307-CB39-4F44-B767-8E5FD2C72C5F}"/>
              </a:ext>
            </a:extLst>
          </p:cNvPr>
          <p:cNvCxnSpPr/>
          <p:nvPr/>
        </p:nvCxnSpPr>
        <p:spPr>
          <a:xfrm>
            <a:off x="4262668" y="2699602"/>
            <a:ext cx="352798" cy="3427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101" descr="MCj03491210000[1]">
            <a:extLst>
              <a:ext uri="{FF2B5EF4-FFF2-40B4-BE49-F238E27FC236}">
                <a16:creationId xmlns:a16="http://schemas.microsoft.com/office/drawing/2014/main" id="{F2117D48-AF0C-49D4-B68C-441C724B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06626">
            <a:off x="3256176" y="1886406"/>
            <a:ext cx="846632" cy="770143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99" y="2930091"/>
            <a:ext cx="303592" cy="303592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4732429" y="2556704"/>
            <a:ext cx="1946603" cy="638288"/>
          </a:xfrm>
          <a:custGeom>
            <a:avLst/>
            <a:gdLst>
              <a:gd name="connsiteX0" fmla="*/ 0 w 2419350"/>
              <a:gd name="connsiteY0" fmla="*/ 793301 h 793301"/>
              <a:gd name="connsiteX1" fmla="*/ 622300 w 2419350"/>
              <a:gd name="connsiteY1" fmla="*/ 5901 h 793301"/>
              <a:gd name="connsiteX2" fmla="*/ 2419350 w 2419350"/>
              <a:gd name="connsiteY2" fmla="*/ 412301 h 793301"/>
              <a:gd name="connsiteX3" fmla="*/ 2419350 w 2419350"/>
              <a:gd name="connsiteY3" fmla="*/ 412301 h 79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793301">
                <a:moveTo>
                  <a:pt x="0" y="793301"/>
                </a:moveTo>
                <a:cubicBezTo>
                  <a:pt x="109537" y="431351"/>
                  <a:pt x="219075" y="69401"/>
                  <a:pt x="622300" y="5901"/>
                </a:cubicBezTo>
                <a:cubicBezTo>
                  <a:pt x="1025525" y="-57599"/>
                  <a:pt x="2419350" y="412301"/>
                  <a:pt x="2419350" y="412301"/>
                </a:cubicBezTo>
                <a:lnTo>
                  <a:pt x="2419350" y="412301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 5"/>
          <p:cNvSpPr/>
          <p:nvPr/>
        </p:nvSpPr>
        <p:spPr>
          <a:xfrm>
            <a:off x="4689049" y="3220539"/>
            <a:ext cx="2076840" cy="1401188"/>
          </a:xfrm>
          <a:custGeom>
            <a:avLst/>
            <a:gdLst>
              <a:gd name="connsiteX0" fmla="*/ 60265 w 2581215"/>
              <a:gd name="connsiteY0" fmla="*/ 0 h 1741476"/>
              <a:gd name="connsiteX1" fmla="*/ 174565 w 2581215"/>
              <a:gd name="connsiteY1" fmla="*/ 1085850 h 1741476"/>
              <a:gd name="connsiteX2" fmla="*/ 1533465 w 2581215"/>
              <a:gd name="connsiteY2" fmla="*/ 1739900 h 1741476"/>
              <a:gd name="connsiteX3" fmla="*/ 2581215 w 2581215"/>
              <a:gd name="connsiteY3" fmla="*/ 1282700 h 1741476"/>
              <a:gd name="connsiteX4" fmla="*/ 2581215 w 2581215"/>
              <a:gd name="connsiteY4" fmla="*/ 1282700 h 174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1215" h="1741476">
                <a:moveTo>
                  <a:pt x="60265" y="0"/>
                </a:moveTo>
                <a:cubicBezTo>
                  <a:pt x="-5352" y="397933"/>
                  <a:pt x="-70968" y="795867"/>
                  <a:pt x="174565" y="1085850"/>
                </a:cubicBezTo>
                <a:cubicBezTo>
                  <a:pt x="420098" y="1375833"/>
                  <a:pt x="1132357" y="1707092"/>
                  <a:pt x="1533465" y="1739900"/>
                </a:cubicBezTo>
                <a:cubicBezTo>
                  <a:pt x="1934573" y="1772708"/>
                  <a:pt x="2581215" y="1282700"/>
                  <a:pt x="2581215" y="1282700"/>
                </a:cubicBezTo>
                <a:lnTo>
                  <a:pt x="2581215" y="1282700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直接连接符 631">
            <a:extLst>
              <a:ext uri="{FF2B5EF4-FFF2-40B4-BE49-F238E27FC236}">
                <a16:creationId xmlns:a16="http://schemas.microsoft.com/office/drawing/2014/main" id="{2F18594A-BFC2-48C6-81AE-F481EACBC85A}"/>
              </a:ext>
            </a:extLst>
          </p:cNvPr>
          <p:cNvCxnSpPr/>
          <p:nvPr/>
        </p:nvCxnSpPr>
        <p:spPr>
          <a:xfrm>
            <a:off x="4992884" y="3130902"/>
            <a:ext cx="1057927" cy="40007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592">
            <a:extLst>
              <a:ext uri="{FF2B5EF4-FFF2-40B4-BE49-F238E27FC236}">
                <a16:creationId xmlns:a16="http://schemas.microsoft.com/office/drawing/2014/main" id="{AAF86629-CB4A-416A-B5BE-28BA82A3A6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5494239" y="2931510"/>
            <a:ext cx="291671" cy="291671"/>
          </a:xfrm>
          <a:prstGeom prst="rect">
            <a:avLst/>
          </a:prstGeom>
        </p:spPr>
      </p:pic>
      <p:sp>
        <p:nvSpPr>
          <p:cNvPr id="74" name="Content Placeholder 2"/>
          <p:cNvSpPr txBox="1">
            <a:spLocks/>
          </p:cNvSpPr>
          <p:nvPr/>
        </p:nvSpPr>
        <p:spPr>
          <a:xfrm>
            <a:off x="1130390" y="5718812"/>
            <a:ext cx="10179812" cy="86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Find alternative routes by the central controller, e.g. SPIFFY(NDSS’16).</a:t>
            </a:r>
          </a:p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R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eroute traffic to alleviate congestion on the target link.</a:t>
            </a:r>
            <a:endParaRPr lang="en-US" sz="24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pic>
        <p:nvPicPr>
          <p:cNvPr id="65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D6D92629-5A45-485A-AC9F-7024B3A6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4004">
            <a:off x="6103963" y="933436"/>
            <a:ext cx="997304" cy="997304"/>
          </a:xfrm>
          <a:prstGeom prst="rect">
            <a:avLst/>
          </a:prstGeom>
          <a:noFill/>
        </p:spPr>
      </p:pic>
      <p:cxnSp>
        <p:nvCxnSpPr>
          <p:cNvPr id="67" name="Straight Arrow Connector 5">
            <a:extLst>
              <a:ext uri="{FF2B5EF4-FFF2-40B4-BE49-F238E27FC236}">
                <a16:creationId xmlns:a16="http://schemas.microsoft.com/office/drawing/2014/main" id="{AF0D0869-8683-4D21-88A8-23C505BD18B6}"/>
              </a:ext>
            </a:extLst>
          </p:cNvPr>
          <p:cNvCxnSpPr/>
          <p:nvPr/>
        </p:nvCxnSpPr>
        <p:spPr>
          <a:xfrm flipH="1">
            <a:off x="5644889" y="1747137"/>
            <a:ext cx="449877" cy="490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7">
            <a:extLst>
              <a:ext uri="{FF2B5EF4-FFF2-40B4-BE49-F238E27FC236}">
                <a16:creationId xmlns:a16="http://schemas.microsoft.com/office/drawing/2014/main" id="{B646D760-5EBB-42DC-8901-1614538D27BC}"/>
              </a:ext>
            </a:extLst>
          </p:cNvPr>
          <p:cNvCxnSpPr/>
          <p:nvPr/>
        </p:nvCxnSpPr>
        <p:spPr>
          <a:xfrm flipV="1">
            <a:off x="5856048" y="1877284"/>
            <a:ext cx="423884" cy="432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79">
            <a:extLst>
              <a:ext uri="{FF2B5EF4-FFF2-40B4-BE49-F238E27FC236}">
                <a16:creationId xmlns:a16="http://schemas.microsoft.com/office/drawing/2014/main" id="{94095E2C-C877-4151-841A-525CF14A95E0}"/>
              </a:ext>
            </a:extLst>
          </p:cNvPr>
          <p:cNvSpPr txBox="1"/>
          <p:nvPr/>
        </p:nvSpPr>
        <p:spPr>
          <a:xfrm>
            <a:off x="6997349" y="1154825"/>
            <a:ext cx="18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controller</a:t>
            </a:r>
          </a:p>
        </p:txBody>
      </p:sp>
    </p:spTree>
    <p:extLst>
      <p:ext uri="{BB962C8B-B14F-4D97-AF65-F5344CB8AC3E}">
        <p14:creationId xmlns:p14="http://schemas.microsoft.com/office/powerpoint/2010/main" val="181121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Our defense: Traffic rerouting with </a:t>
            </a:r>
            <a:r>
              <a:rPr lang="en-US" sz="35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FastFlex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834586" y="1152632"/>
            <a:ext cx="6172200" cy="4454440"/>
            <a:chOff x="2743200" y="1197594"/>
            <a:chExt cx="6629400" cy="4784398"/>
          </a:xfrm>
        </p:grpSpPr>
        <p:grpSp>
          <p:nvGrpSpPr>
            <p:cNvPr id="613" name="组合 612"/>
            <p:cNvGrpSpPr/>
            <p:nvPr/>
          </p:nvGrpSpPr>
          <p:grpSpPr>
            <a:xfrm>
              <a:off x="2743200" y="1606575"/>
              <a:ext cx="6629400" cy="4046716"/>
              <a:chOff x="450932" y="1360674"/>
              <a:chExt cx="3897594" cy="2379168"/>
            </a:xfrm>
          </p:grpSpPr>
          <p:cxnSp>
            <p:nvCxnSpPr>
              <p:cNvPr id="614" name="直接连接符 613"/>
              <p:cNvCxnSpPr>
                <a:endCxn id="625" idx="2"/>
              </p:cNvCxnSpPr>
              <p:nvPr/>
            </p:nvCxnSpPr>
            <p:spPr>
              <a:xfrm rot="313334" flipV="1">
                <a:off x="764013" y="2159665"/>
                <a:ext cx="183095" cy="5619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/>
              <p:cNvCxnSpPr>
                <a:endCxn id="627" idx="3"/>
              </p:cNvCxnSpPr>
              <p:nvPr/>
            </p:nvCxnSpPr>
            <p:spPr>
              <a:xfrm rot="313334" flipV="1">
                <a:off x="1498988" y="3411668"/>
                <a:ext cx="166351" cy="22054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云形 615"/>
              <p:cNvSpPr/>
              <p:nvPr/>
            </p:nvSpPr>
            <p:spPr>
              <a:xfrm rot="11113334">
                <a:off x="1013776" y="1360674"/>
                <a:ext cx="2765340" cy="2176117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7" name="直接连接符 616"/>
              <p:cNvCxnSpPr>
                <a:stCxn id="630" idx="5"/>
                <a:endCxn id="652" idx="1"/>
              </p:cNvCxnSpPr>
              <p:nvPr/>
            </p:nvCxnSpPr>
            <p:spPr>
              <a:xfrm>
                <a:off x="3570796" y="2008727"/>
                <a:ext cx="296452" cy="10808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接连接符 617"/>
              <p:cNvCxnSpPr>
                <a:stCxn id="631" idx="6"/>
              </p:cNvCxnSpPr>
              <p:nvPr/>
            </p:nvCxnSpPr>
            <p:spPr>
              <a:xfrm rot="313334">
                <a:off x="3724925" y="2927732"/>
                <a:ext cx="174958" cy="6062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接连接符 618"/>
              <p:cNvCxnSpPr>
                <a:stCxn id="626" idx="5"/>
                <a:endCxn id="627" idx="2"/>
              </p:cNvCxnSpPr>
              <p:nvPr/>
            </p:nvCxnSpPr>
            <p:spPr>
              <a:xfrm rot="313334">
                <a:off x="1205506" y="3003551"/>
                <a:ext cx="449429" cy="28673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接连接符 619"/>
              <p:cNvCxnSpPr>
                <a:stCxn id="627" idx="7"/>
                <a:endCxn id="628" idx="4"/>
              </p:cNvCxnSpPr>
              <p:nvPr/>
            </p:nvCxnSpPr>
            <p:spPr>
              <a:xfrm rot="313334" flipV="1">
                <a:off x="1920816" y="2890841"/>
                <a:ext cx="277059" cy="350367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接连接符 620"/>
              <p:cNvCxnSpPr>
                <a:stCxn id="628" idx="6"/>
                <a:endCxn id="629" idx="3"/>
              </p:cNvCxnSpPr>
              <p:nvPr/>
            </p:nvCxnSpPr>
            <p:spPr>
              <a:xfrm rot="313334" flipV="1">
                <a:off x="2385673" y="2582482"/>
                <a:ext cx="650905" cy="215247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接连接符 621"/>
              <p:cNvCxnSpPr>
                <a:stCxn id="629" idx="0"/>
              </p:cNvCxnSpPr>
              <p:nvPr/>
            </p:nvCxnSpPr>
            <p:spPr>
              <a:xfrm rot="313334" flipV="1">
                <a:off x="3189910" y="2032403"/>
                <a:ext cx="210339" cy="343652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接连接符 622"/>
              <p:cNvCxnSpPr>
                <a:stCxn id="629" idx="5"/>
                <a:endCxn id="631" idx="1"/>
              </p:cNvCxnSpPr>
              <p:nvPr/>
            </p:nvCxnSpPr>
            <p:spPr>
              <a:xfrm rot="313334">
                <a:off x="3250769" y="2642484"/>
                <a:ext cx="237234" cy="137215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接连接符 623"/>
              <p:cNvCxnSpPr>
                <a:stCxn id="625" idx="6"/>
                <a:endCxn id="628" idx="2"/>
              </p:cNvCxnSpPr>
              <p:nvPr/>
            </p:nvCxnSpPr>
            <p:spPr>
              <a:xfrm rot="313334">
                <a:off x="1226716" y="2234342"/>
                <a:ext cx="873081" cy="467088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5" name="椭圆 624"/>
              <p:cNvSpPr/>
              <p:nvPr/>
            </p:nvSpPr>
            <p:spPr>
              <a:xfrm rot="313334">
                <a:off x="948658" y="2030969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椭圆 625"/>
              <p:cNvSpPr/>
              <p:nvPr/>
            </p:nvSpPr>
            <p:spPr>
              <a:xfrm rot="313334">
                <a:off x="972079" y="2716864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椭圆 626"/>
              <p:cNvSpPr/>
              <p:nvPr/>
            </p:nvSpPr>
            <p:spPr>
              <a:xfrm rot="313334">
                <a:off x="1640330" y="3173876"/>
                <a:ext cx="299814" cy="29981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椭圆 627"/>
              <p:cNvSpPr/>
              <p:nvPr/>
            </p:nvSpPr>
            <p:spPr>
              <a:xfrm rot="313334">
                <a:off x="2076101" y="2603051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椭圆 628"/>
              <p:cNvSpPr/>
              <p:nvPr/>
            </p:nvSpPr>
            <p:spPr>
              <a:xfrm rot="313334">
                <a:off x="3010098" y="2365143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椭圆 629"/>
              <p:cNvSpPr/>
              <p:nvPr/>
            </p:nvSpPr>
            <p:spPr>
              <a:xfrm rot="313334">
                <a:off x="3323388" y="1741898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椭圆 630"/>
              <p:cNvSpPr/>
              <p:nvPr/>
            </p:nvSpPr>
            <p:spPr>
              <a:xfrm rot="313334">
                <a:off x="3426922" y="2755286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2" name="直接连接符 631"/>
              <p:cNvCxnSpPr>
                <a:stCxn id="650" idx="6"/>
                <a:endCxn id="629" idx="1"/>
              </p:cNvCxnSpPr>
              <p:nvPr/>
            </p:nvCxnSpPr>
            <p:spPr>
              <a:xfrm>
                <a:off x="2291408" y="2107726"/>
                <a:ext cx="773035" cy="29234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直接连接符 632"/>
              <p:cNvCxnSpPr>
                <a:stCxn id="650" idx="4"/>
                <a:endCxn id="628" idx="0"/>
              </p:cNvCxnSpPr>
              <p:nvPr/>
            </p:nvCxnSpPr>
            <p:spPr>
              <a:xfrm>
                <a:off x="2127424" y="2244243"/>
                <a:ext cx="113286" cy="35943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4" name="椭圆 633"/>
              <p:cNvSpPr/>
              <p:nvPr/>
            </p:nvSpPr>
            <p:spPr>
              <a:xfrm rot="313334">
                <a:off x="2852761" y="3008140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5" name="直接连接符 634"/>
              <p:cNvCxnSpPr>
                <a:stCxn id="628" idx="5"/>
                <a:endCxn id="634" idx="2"/>
              </p:cNvCxnSpPr>
              <p:nvPr/>
            </p:nvCxnSpPr>
            <p:spPr>
              <a:xfrm rot="313334">
                <a:off x="2312075" y="2894565"/>
                <a:ext cx="552746" cy="22603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接连接符 635"/>
              <p:cNvCxnSpPr>
                <a:stCxn id="634" idx="6"/>
                <a:endCxn id="631" idx="3"/>
              </p:cNvCxnSpPr>
              <p:nvPr/>
            </p:nvCxnSpPr>
            <p:spPr>
              <a:xfrm rot="313334" flipV="1">
                <a:off x="3162265" y="2989033"/>
                <a:ext cx="291202" cy="19737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7" name="Picture 8" descr="MCj0432623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313334">
                <a:off x="1158992" y="3290161"/>
                <a:ext cx="449680" cy="449681"/>
              </a:xfrm>
              <a:prstGeom prst="rect">
                <a:avLst/>
              </a:prstGeom>
              <a:noFill/>
            </p:spPr>
          </p:pic>
          <p:sp>
            <p:nvSpPr>
              <p:cNvPr id="638" name="椭圆 637"/>
              <p:cNvSpPr/>
              <p:nvPr/>
            </p:nvSpPr>
            <p:spPr>
              <a:xfrm rot="313334">
                <a:off x="2405298" y="1542122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9" name="直接连接符 638"/>
              <p:cNvCxnSpPr>
                <a:stCxn id="650" idx="7"/>
                <a:endCxn id="638" idx="3"/>
              </p:cNvCxnSpPr>
              <p:nvPr/>
            </p:nvCxnSpPr>
            <p:spPr>
              <a:xfrm flipV="1">
                <a:off x="2257111" y="1789531"/>
                <a:ext cx="183111" cy="207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接连接符 639"/>
              <p:cNvCxnSpPr>
                <a:stCxn id="638" idx="6"/>
                <a:endCxn id="630" idx="2"/>
              </p:cNvCxnSpPr>
              <p:nvPr/>
            </p:nvCxnSpPr>
            <p:spPr>
              <a:xfrm rot="313334">
                <a:off x="2699865" y="1735196"/>
                <a:ext cx="630711" cy="11538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1" name="Picture 8" descr="MCj0432623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313334">
                <a:off x="450932" y="1966892"/>
                <a:ext cx="449680" cy="449681"/>
              </a:xfrm>
              <a:prstGeom prst="rect">
                <a:avLst/>
              </a:prstGeom>
              <a:noFill/>
            </p:spPr>
          </p:pic>
          <p:grpSp>
            <p:nvGrpSpPr>
              <p:cNvPr id="642" name="组合 641"/>
              <p:cNvGrpSpPr/>
              <p:nvPr/>
            </p:nvGrpSpPr>
            <p:grpSpPr>
              <a:xfrm rot="21340994">
                <a:off x="3784960" y="2792291"/>
                <a:ext cx="503444" cy="704832"/>
                <a:chOff x="3327760" y="2792291"/>
                <a:chExt cx="503444" cy="704832"/>
              </a:xfrm>
            </p:grpSpPr>
            <p:pic>
              <p:nvPicPr>
                <p:cNvPr id="654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327760" y="2792291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5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346716" y="2916014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6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379578" y="3045497"/>
                  <a:ext cx="451626" cy="45162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43" name="组合 642"/>
              <p:cNvGrpSpPr/>
              <p:nvPr/>
            </p:nvGrpSpPr>
            <p:grpSpPr>
              <a:xfrm rot="21249929">
                <a:off x="3834799" y="1732737"/>
                <a:ext cx="513727" cy="756140"/>
                <a:chOff x="3377598" y="1732737"/>
                <a:chExt cx="513727" cy="756140"/>
              </a:xfrm>
            </p:grpSpPr>
            <p:pic>
              <p:nvPicPr>
                <p:cNvPr id="651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377598" y="1732737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2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409663" y="1888703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3" name="Picture 3" descr="C:\Users\Andreas Haeberlen\AppData\Local\Microsoft\Windows\Temporary Internet Files\Content.IE5\EUZBJCBX\MC900434845[2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13334">
                  <a:off x="3439699" y="2037251"/>
                  <a:ext cx="451626" cy="45162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44" name="椭圆 643"/>
              <p:cNvSpPr/>
              <p:nvPr/>
            </p:nvSpPr>
            <p:spPr>
              <a:xfrm rot="19501958">
                <a:off x="1468516" y="1853978"/>
                <a:ext cx="314861" cy="552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45" name="直接连接符 644"/>
              <p:cNvCxnSpPr>
                <a:stCxn id="625" idx="7"/>
                <a:endCxn id="650" idx="2"/>
              </p:cNvCxnSpPr>
              <p:nvPr/>
            </p:nvCxnSpPr>
            <p:spPr>
              <a:xfrm flipV="1">
                <a:off x="1215487" y="2080261"/>
                <a:ext cx="775420" cy="505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6" name="椭圆 645"/>
              <p:cNvSpPr/>
              <p:nvPr/>
            </p:nvSpPr>
            <p:spPr>
              <a:xfrm rot="5406669">
                <a:off x="1115724" y="2397145"/>
                <a:ext cx="314861" cy="34362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47" name="直接连接符 646"/>
              <p:cNvCxnSpPr>
                <a:stCxn id="625" idx="4"/>
                <a:endCxn id="626" idx="0"/>
              </p:cNvCxnSpPr>
              <p:nvPr/>
            </p:nvCxnSpPr>
            <p:spPr>
              <a:xfrm rot="313334">
                <a:off x="1068369" y="2335211"/>
                <a:ext cx="85753" cy="37916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8" name="椭圆 647"/>
              <p:cNvSpPr/>
              <p:nvPr/>
            </p:nvSpPr>
            <p:spPr>
              <a:xfrm rot="306626">
                <a:off x="1509162" y="1486167"/>
                <a:ext cx="308891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9" name="直接连接符 648"/>
              <p:cNvCxnSpPr>
                <a:stCxn id="648" idx="5"/>
              </p:cNvCxnSpPr>
              <p:nvPr/>
            </p:nvCxnSpPr>
            <p:spPr>
              <a:xfrm>
                <a:off x="1762879" y="1753032"/>
                <a:ext cx="257792" cy="25042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椭圆 649"/>
              <p:cNvSpPr/>
              <p:nvPr/>
            </p:nvSpPr>
            <p:spPr>
              <a:xfrm rot="313334">
                <a:off x="1990281" y="1943117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2" name="Picture 101" descr="MCj03491210000[1]">
              <a:extLst>
                <a:ext uri="{FF2B5EF4-FFF2-40B4-BE49-F238E27FC236}">
                  <a16:creationId xmlns:a16="http://schemas.microsoft.com/office/drawing/2014/main" id="{4F3386A2-3BF2-45B7-B4CB-FA986D0C4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306626">
              <a:off x="2749944" y="2831898"/>
              <a:ext cx="1052243" cy="957178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244" name="Picture 101" descr="MCj03491210000[1]">
              <a:extLst>
                <a:ext uri="{FF2B5EF4-FFF2-40B4-BE49-F238E27FC236}">
                  <a16:creationId xmlns:a16="http://schemas.microsoft.com/office/drawing/2014/main" id="{337EF524-0608-4E34-91D9-B1FA48F4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306626">
              <a:off x="3984969" y="5024814"/>
              <a:ext cx="1052243" cy="957178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cxnSp>
          <p:nvCxnSpPr>
            <p:cNvPr id="247" name="直接连接符 619">
              <a:extLst>
                <a:ext uri="{FF2B5EF4-FFF2-40B4-BE49-F238E27FC236}">
                  <a16:creationId xmlns:a16="http://schemas.microsoft.com/office/drawing/2014/main" id="{2623BE6B-C33D-459E-AB94-63F77F4412F8}"/>
                </a:ext>
              </a:extLst>
            </p:cNvPr>
            <p:cNvCxnSpPr/>
            <p:nvPr/>
          </p:nvCxnSpPr>
          <p:spPr>
            <a:xfrm rot="313334" flipV="1">
              <a:off x="5189403" y="4172715"/>
              <a:ext cx="471248" cy="5959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621">
              <a:extLst>
                <a:ext uri="{FF2B5EF4-FFF2-40B4-BE49-F238E27FC236}">
                  <a16:creationId xmlns:a16="http://schemas.microsoft.com/office/drawing/2014/main" id="{872BD7D3-E2AC-4F96-8B2B-C6FB9919007D}"/>
                </a:ext>
              </a:extLst>
            </p:cNvPr>
            <p:cNvCxnSpPr/>
            <p:nvPr/>
          </p:nvCxnSpPr>
          <p:spPr>
            <a:xfrm rot="313334" flipV="1">
              <a:off x="7469415" y="2758280"/>
              <a:ext cx="357765" cy="5845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622">
              <a:extLst>
                <a:ext uri="{FF2B5EF4-FFF2-40B4-BE49-F238E27FC236}">
                  <a16:creationId xmlns:a16="http://schemas.microsoft.com/office/drawing/2014/main" id="{130B81C1-F75E-4CD3-9B15-14B46E7D607A}"/>
                </a:ext>
              </a:extLst>
            </p:cNvPr>
            <p:cNvCxnSpPr/>
            <p:nvPr/>
          </p:nvCxnSpPr>
          <p:spPr>
            <a:xfrm rot="313334">
              <a:off x="7535241" y="3731707"/>
              <a:ext cx="403510" cy="2333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矩形 594">
              <a:extLst>
                <a:ext uri="{FF2B5EF4-FFF2-40B4-BE49-F238E27FC236}">
                  <a16:creationId xmlns:a16="http://schemas.microsoft.com/office/drawing/2014/main" id="{8339173E-2B26-4BA1-8760-B1152A16B8CD}"/>
                </a:ext>
              </a:extLst>
            </p:cNvPr>
            <p:cNvSpPr/>
            <p:nvPr/>
          </p:nvSpPr>
          <p:spPr>
            <a:xfrm rot="1223552">
              <a:off x="7033158" y="2043495"/>
              <a:ext cx="581985" cy="201187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直接箭头连接符 595">
              <a:extLst>
                <a:ext uri="{FF2B5EF4-FFF2-40B4-BE49-F238E27FC236}">
                  <a16:creationId xmlns:a16="http://schemas.microsoft.com/office/drawing/2014/main" id="{67625D42-431A-44B5-B7B7-C3B8A5D56331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58" y="2173340"/>
              <a:ext cx="730540" cy="226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箭头连接符 595">
              <a:extLst>
                <a:ext uri="{FF2B5EF4-FFF2-40B4-BE49-F238E27FC236}">
                  <a16:creationId xmlns:a16="http://schemas.microsoft.com/office/drawing/2014/main" id="{2F7866C1-47F4-45D9-9AD7-27DAEC7D2C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6102" y="3132792"/>
              <a:ext cx="189188" cy="5635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矩形 594">
              <a:extLst>
                <a:ext uri="{FF2B5EF4-FFF2-40B4-BE49-F238E27FC236}">
                  <a16:creationId xmlns:a16="http://schemas.microsoft.com/office/drawing/2014/main" id="{3BAACDA0-A5FD-43A4-A904-4D6AD175A870}"/>
                </a:ext>
              </a:extLst>
            </p:cNvPr>
            <p:cNvSpPr/>
            <p:nvPr/>
          </p:nvSpPr>
          <p:spPr>
            <a:xfrm rot="15176026">
              <a:off x="5128907" y="3354412"/>
              <a:ext cx="581985" cy="201187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直接连接符 632">
              <a:extLst>
                <a:ext uri="{FF2B5EF4-FFF2-40B4-BE49-F238E27FC236}">
                  <a16:creationId xmlns:a16="http://schemas.microsoft.com/office/drawing/2014/main" id="{062E990F-A903-4387-89B0-7C0AA4EF3376}"/>
                </a:ext>
              </a:extLst>
            </p:cNvPr>
            <p:cNvCxnSpPr/>
            <p:nvPr/>
          </p:nvCxnSpPr>
          <p:spPr>
            <a:xfrm>
              <a:off x="5662088" y="3103289"/>
              <a:ext cx="192688" cy="611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4" name="Picture 101" descr="MCj03491210000[1]">
              <a:extLst>
                <a:ext uri="{FF2B5EF4-FFF2-40B4-BE49-F238E27FC236}">
                  <a16:creationId xmlns:a16="http://schemas.microsoft.com/office/drawing/2014/main" id="{D982C633-CAEE-4A6B-BF32-69F2B6D07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306626">
              <a:off x="3715311" y="1197594"/>
              <a:ext cx="1052243" cy="957178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cxnSp>
          <p:nvCxnSpPr>
            <p:cNvPr id="285" name="直接连接符 646">
              <a:extLst>
                <a:ext uri="{FF2B5EF4-FFF2-40B4-BE49-F238E27FC236}">
                  <a16:creationId xmlns:a16="http://schemas.microsoft.com/office/drawing/2014/main" id="{5827FE0B-0F4B-4FA3-B6F2-82AD252E1458}"/>
                </a:ext>
              </a:extLst>
            </p:cNvPr>
            <p:cNvCxnSpPr/>
            <p:nvPr/>
          </p:nvCxnSpPr>
          <p:spPr>
            <a:xfrm rot="313334">
              <a:off x="3857275" y="3255428"/>
              <a:ext cx="145857" cy="6449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644">
              <a:extLst>
                <a:ext uri="{FF2B5EF4-FFF2-40B4-BE49-F238E27FC236}">
                  <a16:creationId xmlns:a16="http://schemas.microsoft.com/office/drawing/2014/main" id="{47125749-6EB3-4FF7-B1E3-4F87210CAE28}"/>
                </a:ext>
              </a:extLst>
            </p:cNvPr>
            <p:cNvCxnSpPr/>
            <p:nvPr/>
          </p:nvCxnSpPr>
          <p:spPr>
            <a:xfrm flipV="1">
              <a:off x="4064095" y="2901584"/>
              <a:ext cx="1318908" cy="859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648">
              <a:extLst>
                <a:ext uri="{FF2B5EF4-FFF2-40B4-BE49-F238E27FC236}">
                  <a16:creationId xmlns:a16="http://schemas.microsoft.com/office/drawing/2014/main" id="{C54CA307-CB39-4F44-B767-8E5FD2C72C5F}"/>
                </a:ext>
              </a:extLst>
            </p:cNvPr>
            <p:cNvCxnSpPr/>
            <p:nvPr/>
          </p:nvCxnSpPr>
          <p:spPr>
            <a:xfrm>
              <a:off x="5010505" y="2248397"/>
              <a:ext cx="438477" cy="4259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631">
              <a:extLst>
                <a:ext uri="{FF2B5EF4-FFF2-40B4-BE49-F238E27FC236}">
                  <a16:creationId xmlns:a16="http://schemas.microsoft.com/office/drawing/2014/main" id="{2F18594A-BFC2-48C6-81AE-F481EACBC85A}"/>
                </a:ext>
              </a:extLst>
            </p:cNvPr>
            <p:cNvCxnSpPr/>
            <p:nvPr/>
          </p:nvCxnSpPr>
          <p:spPr>
            <a:xfrm>
              <a:off x="5918059" y="2784441"/>
              <a:ext cx="1314852" cy="49724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图片 592">
              <a:extLst>
                <a:ext uri="{FF2B5EF4-FFF2-40B4-BE49-F238E27FC236}">
                  <a16:creationId xmlns:a16="http://schemas.microsoft.com/office/drawing/2014/main" id="{AAF86629-CB4A-416A-B5BE-28BA82A3A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6513518" y="2574899"/>
              <a:ext cx="362505" cy="362505"/>
            </a:xfrm>
            <a:prstGeom prst="rect">
              <a:avLst/>
            </a:prstGeom>
          </p:spPr>
        </p:pic>
        <p:sp>
          <p:nvSpPr>
            <p:cNvPr id="86" name="矩形 594">
              <a:extLst>
                <a:ext uri="{FF2B5EF4-FFF2-40B4-BE49-F238E27FC236}">
                  <a16:creationId xmlns:a16="http://schemas.microsoft.com/office/drawing/2014/main" id="{AC40381C-81C9-4A93-ACD9-3EA2A42B0F3F}"/>
                </a:ext>
              </a:extLst>
            </p:cNvPr>
            <p:cNvSpPr/>
            <p:nvPr/>
          </p:nvSpPr>
          <p:spPr>
            <a:xfrm rot="1482801">
              <a:off x="6231023" y="4108889"/>
              <a:ext cx="581985" cy="201187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直接箭头连接符 595">
              <a:extLst>
                <a:ext uri="{FF2B5EF4-FFF2-40B4-BE49-F238E27FC236}">
                  <a16:creationId xmlns:a16="http://schemas.microsoft.com/office/drawing/2014/main" id="{4C547364-D0C7-47B7-91F0-A5464EC74B00}"/>
                </a:ext>
              </a:extLst>
            </p:cNvPr>
            <p:cNvCxnSpPr>
              <a:cxnSpLocks/>
            </p:cNvCxnSpPr>
            <p:nvPr/>
          </p:nvCxnSpPr>
          <p:spPr>
            <a:xfrm>
              <a:off x="6167613" y="4215457"/>
              <a:ext cx="635453" cy="3110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ontent Placeholder 2"/>
          <p:cNvSpPr txBox="1">
            <a:spLocks/>
          </p:cNvSpPr>
          <p:nvPr/>
        </p:nvSpPr>
        <p:spPr>
          <a:xfrm>
            <a:off x="1155379" y="5910105"/>
            <a:ext cx="10326535" cy="86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Find alternative routes by probes on data plane in a distributed manner.</a:t>
            </a:r>
          </a:p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See more defenses in our paper!</a:t>
            </a:r>
          </a:p>
        </p:txBody>
      </p:sp>
    </p:spTree>
    <p:extLst>
      <p:ext uri="{BB962C8B-B14F-4D97-AF65-F5344CB8AC3E}">
        <p14:creationId xmlns:p14="http://schemas.microsoft.com/office/powerpoint/2010/main" val="41200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Experimental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71600" y="1066800"/>
            <a:ext cx="94488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</a:t>
            </a:r>
            <a:r>
              <a:rPr lang="en-US" altLang="zh-CN" sz="2400" dirty="0">
                <a:latin typeface="Tahoma"/>
                <a:cs typeface="Tahoma"/>
              </a:rPr>
              <a:t>roof-of-concept p</a:t>
            </a:r>
            <a:r>
              <a:rPr lang="en-US" sz="2400" dirty="0">
                <a:latin typeface="Tahoma"/>
                <a:cs typeface="Tahoma"/>
              </a:rPr>
              <a:t>rototype: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Runs in ns3 + P4 bmv2.</a:t>
            </a:r>
            <a:endParaRPr lang="en-US" sz="2400" dirty="0"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Scenario: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Two critical links in the topology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The attacker dynamically changes her target links.   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Baseline: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An SDN-based defense that performs centralized TE to reconfigure the network. (SPIFFY, NDSS’16)</a:t>
            </a:r>
          </a:p>
        </p:txBody>
      </p:sp>
    </p:spTree>
    <p:extLst>
      <p:ext uri="{BB962C8B-B14F-4D97-AF65-F5344CB8AC3E}">
        <p14:creationId xmlns:p14="http://schemas.microsoft.com/office/powerpoint/2010/main" val="41999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47341" y="152400"/>
            <a:ext cx="102973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 err="1">
                <a:latin typeface="Tahoma"/>
                <a:cs typeface="Tahoma"/>
              </a:rPr>
              <a:t>FastFlex</a:t>
            </a:r>
            <a:r>
              <a:rPr lang="en-US" sz="3200" dirty="0">
                <a:latin typeface="Tahoma"/>
                <a:cs typeface="Tahoma"/>
              </a:rPr>
              <a:t> mitigates link-flooding attacks effectively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97724" y="6244586"/>
            <a:ext cx="784114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007003" y="685800"/>
            <a:ext cx="2033522" cy="646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2000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997724" y="5367710"/>
            <a:ext cx="108823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The SDN defense: C</a:t>
            </a:r>
            <a:r>
              <a:rPr lang="en-US" altLang="zh-CN" sz="2400" dirty="0">
                <a:latin typeface="Tahoma"/>
                <a:cs typeface="Tahoma"/>
              </a:rPr>
              <a:t>onstantly falls behind.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947341" y="5977310"/>
            <a:ext cx="101965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ahoma"/>
                <a:cs typeface="Tahoma"/>
              </a:rPr>
              <a:t>FastFlex</a:t>
            </a:r>
            <a:r>
              <a:rPr lang="en-US" sz="2400" dirty="0">
                <a:latin typeface="Tahoma"/>
                <a:cs typeface="Tahoma"/>
              </a:rPr>
              <a:t>: Disperses the traffic almost instantaneously.</a:t>
            </a:r>
            <a:endParaRPr lang="en-US" sz="2000" dirty="0">
              <a:latin typeface="Tahoma"/>
              <a:cs typeface="Tahom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794" t="3489" b="10735"/>
          <a:stretch/>
        </p:blipFill>
        <p:spPr>
          <a:xfrm>
            <a:off x="2676121" y="1600200"/>
            <a:ext cx="5943600" cy="31763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73638" y="4734445"/>
            <a:ext cx="244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(seconds)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52600" y="1600200"/>
            <a:ext cx="1974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throughput</a:t>
            </a:r>
          </a:p>
        </p:txBody>
      </p:sp>
    </p:spTree>
    <p:extLst>
      <p:ext uri="{BB962C8B-B14F-4D97-AF65-F5344CB8AC3E}">
        <p14:creationId xmlns:p14="http://schemas.microsoft.com/office/powerpoint/2010/main" val="422858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Summary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31975" y="1128765"/>
            <a:ext cx="92202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Motivation: Mitigating network attacks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Opportunity: Programmable data planes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 Three key </a:t>
            </a: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advantages: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Per-packet visibility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Per-packet dynamicity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Scale free defense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Vision: </a:t>
            </a: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Programmable in-network security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 switch as a defense platform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 network as a defense fleet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22816" y="6059269"/>
            <a:ext cx="194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Tahoma"/>
                <a:cs typeface="Tahoma"/>
              </a:rPr>
              <a:t>Thanks!</a:t>
            </a:r>
            <a:r>
              <a:rPr lang="zh-CN" altLang="en-US" sz="36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endParaRPr lang="en-US" sz="36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211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81363" y="162032"/>
            <a:ext cx="962927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OpenFlow-based SDN defenses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25413" y="5471442"/>
            <a:ext cx="8839200" cy="1364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Defense apps run on the central controller.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Switches send 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sampled 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traffic to the controller.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The controller makes defense decisions.</a:t>
            </a:r>
          </a:p>
        </p:txBody>
      </p: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4776115" y="4617906"/>
            <a:ext cx="719065" cy="411294"/>
            <a:chOff x="2423" y="2253"/>
            <a:chExt cx="257" cy="147"/>
          </a:xfrm>
        </p:grpSpPr>
        <p:sp>
          <p:nvSpPr>
            <p:cNvPr id="17" name="AutoShape 6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Oval 6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6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0" name="Freeform 6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7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7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7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3307425" y="3693478"/>
            <a:ext cx="719065" cy="411294"/>
            <a:chOff x="2423" y="2253"/>
            <a:chExt cx="257" cy="147"/>
          </a:xfrm>
        </p:grpSpPr>
        <p:sp>
          <p:nvSpPr>
            <p:cNvPr id="9" name="AutoShape 6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Oval 6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" name="Group 6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2" name="Freeform 6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7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 7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7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4" name="Group 65"/>
          <p:cNvGrpSpPr>
            <a:grpSpLocks/>
          </p:cNvGrpSpPr>
          <p:nvPr/>
        </p:nvGrpSpPr>
        <p:grpSpPr bwMode="auto">
          <a:xfrm>
            <a:off x="5246077" y="3292640"/>
            <a:ext cx="719065" cy="411294"/>
            <a:chOff x="2423" y="2253"/>
            <a:chExt cx="257" cy="147"/>
          </a:xfrm>
        </p:grpSpPr>
        <p:sp>
          <p:nvSpPr>
            <p:cNvPr id="25" name="AutoShape 6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Oval 6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8" name="Group 6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9" name="Freeform 6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7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7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7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3" name="Group 65"/>
          <p:cNvGrpSpPr>
            <a:grpSpLocks/>
          </p:cNvGrpSpPr>
          <p:nvPr/>
        </p:nvGrpSpPr>
        <p:grpSpPr bwMode="auto">
          <a:xfrm>
            <a:off x="6541263" y="4228708"/>
            <a:ext cx="719065" cy="411294"/>
            <a:chOff x="2423" y="2253"/>
            <a:chExt cx="257" cy="147"/>
          </a:xfrm>
        </p:grpSpPr>
        <p:sp>
          <p:nvSpPr>
            <p:cNvPr id="34" name="AutoShape 6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6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6" name="Group 6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7" name="Freeform 6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7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7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7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1" name="Group 65"/>
          <p:cNvGrpSpPr>
            <a:grpSpLocks/>
          </p:cNvGrpSpPr>
          <p:nvPr/>
        </p:nvGrpSpPr>
        <p:grpSpPr bwMode="auto">
          <a:xfrm>
            <a:off x="7814882" y="3532407"/>
            <a:ext cx="719065" cy="411294"/>
            <a:chOff x="2423" y="2253"/>
            <a:chExt cx="257" cy="147"/>
          </a:xfrm>
        </p:grpSpPr>
        <p:sp>
          <p:nvSpPr>
            <p:cNvPr id="42" name="AutoShape 6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Oval 6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4" name="Group 6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 7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 7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 7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cxnSp>
        <p:nvCxnSpPr>
          <p:cNvPr id="3" name="直接连接符 2"/>
          <p:cNvCxnSpPr>
            <a:stCxn id="9" idx="4"/>
            <a:endCxn id="25" idx="2"/>
          </p:cNvCxnSpPr>
          <p:nvPr/>
        </p:nvCxnSpPr>
        <p:spPr>
          <a:xfrm flipV="1">
            <a:off x="4026490" y="3498287"/>
            <a:ext cx="1222385" cy="400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5" idx="4"/>
            <a:endCxn id="42" idx="2"/>
          </p:cNvCxnSpPr>
          <p:nvPr/>
        </p:nvCxnSpPr>
        <p:spPr>
          <a:xfrm>
            <a:off x="5965142" y="3498287"/>
            <a:ext cx="1852538" cy="239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870558" y="3671614"/>
            <a:ext cx="835216" cy="574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17" idx="2"/>
          </p:cNvCxnSpPr>
          <p:nvPr/>
        </p:nvCxnSpPr>
        <p:spPr>
          <a:xfrm>
            <a:off x="3927108" y="4076857"/>
            <a:ext cx="851804" cy="7466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7" idx="4"/>
            <a:endCxn id="34" idx="2"/>
          </p:cNvCxnSpPr>
          <p:nvPr/>
        </p:nvCxnSpPr>
        <p:spPr>
          <a:xfrm flipV="1">
            <a:off x="5495179" y="4434355"/>
            <a:ext cx="1048881" cy="389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4" idx="4"/>
          </p:cNvCxnSpPr>
          <p:nvPr/>
        </p:nvCxnSpPr>
        <p:spPr>
          <a:xfrm flipV="1">
            <a:off x="7260328" y="3883743"/>
            <a:ext cx="603573" cy="550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9919FAAD-ECB4-4629-9253-657C83BD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4004">
            <a:off x="5158107" y="1309278"/>
            <a:ext cx="997304" cy="997304"/>
          </a:xfrm>
          <a:prstGeom prst="rect">
            <a:avLst/>
          </a:prstGeom>
          <a:noFill/>
        </p:spPr>
      </p:pic>
      <p:cxnSp>
        <p:nvCxnSpPr>
          <p:cNvPr id="50" name="直接连接符 49"/>
          <p:cNvCxnSpPr>
            <a:endCxn id="25" idx="1"/>
          </p:cNvCxnSpPr>
          <p:nvPr/>
        </p:nvCxnSpPr>
        <p:spPr>
          <a:xfrm>
            <a:off x="5569326" y="2262424"/>
            <a:ext cx="37683" cy="1030216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43" idx="1"/>
          </p:cNvCxnSpPr>
          <p:nvPr/>
        </p:nvCxnSpPr>
        <p:spPr>
          <a:xfrm>
            <a:off x="5745013" y="2208119"/>
            <a:ext cx="2175175" cy="1354609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8" idx="2"/>
            <a:endCxn id="34" idx="1"/>
          </p:cNvCxnSpPr>
          <p:nvPr/>
        </p:nvCxnSpPr>
        <p:spPr>
          <a:xfrm>
            <a:off x="5647476" y="2306495"/>
            <a:ext cx="1254718" cy="1922213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20" idx="3"/>
          </p:cNvCxnSpPr>
          <p:nvPr/>
        </p:nvCxnSpPr>
        <p:spPr>
          <a:xfrm flipH="1">
            <a:off x="4906047" y="2225572"/>
            <a:ext cx="548289" cy="2395264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直接连接符 41984"/>
          <p:cNvCxnSpPr>
            <a:endCxn id="10" idx="7"/>
          </p:cNvCxnSpPr>
          <p:nvPr/>
        </p:nvCxnSpPr>
        <p:spPr>
          <a:xfrm flipH="1">
            <a:off x="3921185" y="2226970"/>
            <a:ext cx="1431195" cy="1496829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79"/>
          <p:cNvSpPr txBox="1"/>
          <p:nvPr/>
        </p:nvSpPr>
        <p:spPr>
          <a:xfrm>
            <a:off x="7088108" y="4617906"/>
            <a:ext cx="155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switch</a:t>
            </a:r>
          </a:p>
        </p:txBody>
      </p:sp>
      <p:sp>
        <p:nvSpPr>
          <p:cNvPr id="63" name="TextBox 79"/>
          <p:cNvSpPr txBox="1"/>
          <p:nvPr/>
        </p:nvSpPr>
        <p:spPr>
          <a:xfrm>
            <a:off x="2447227" y="4060233"/>
            <a:ext cx="157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switch</a:t>
            </a:r>
          </a:p>
        </p:txBody>
      </p:sp>
      <p:sp>
        <p:nvSpPr>
          <p:cNvPr id="64" name="TextBox 79"/>
          <p:cNvSpPr txBox="1"/>
          <p:nvPr/>
        </p:nvSpPr>
        <p:spPr>
          <a:xfrm>
            <a:off x="3536333" y="1559790"/>
            <a:ext cx="18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SDN controller</a:t>
            </a:r>
          </a:p>
        </p:txBody>
      </p:sp>
      <p:sp>
        <p:nvSpPr>
          <p:cNvPr id="65" name="TextBox 79"/>
          <p:cNvSpPr txBox="1"/>
          <p:nvPr/>
        </p:nvSpPr>
        <p:spPr>
          <a:xfrm>
            <a:off x="7034549" y="2644751"/>
            <a:ext cx="308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Aggregate/Sampled data</a:t>
            </a: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3826481" y="2197694"/>
            <a:ext cx="1431195" cy="1496829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4963542" y="2250602"/>
            <a:ext cx="548289" cy="2395264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533031" y="2278636"/>
            <a:ext cx="37683" cy="1030216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664067" y="2253522"/>
            <a:ext cx="1254718" cy="1922213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792518" y="2170848"/>
            <a:ext cx="2175175" cy="1354609"/>
          </a:xfrm>
          <a:prstGeom prst="line">
            <a:avLst/>
          </a:prstGeom>
          <a:ln w="28575">
            <a:solidFill>
              <a:srgbClr val="008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9"/>
          <p:cNvSpPr txBox="1"/>
          <p:nvPr/>
        </p:nvSpPr>
        <p:spPr>
          <a:xfrm>
            <a:off x="3391226" y="2532471"/>
            <a:ext cx="153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Responses</a:t>
            </a:r>
          </a:p>
        </p:txBody>
      </p:sp>
      <p:sp>
        <p:nvSpPr>
          <p:cNvPr id="72" name="TextBox 79"/>
          <p:cNvSpPr txBox="1"/>
          <p:nvPr/>
        </p:nvSpPr>
        <p:spPr>
          <a:xfrm>
            <a:off x="7849425" y="1248905"/>
            <a:ext cx="214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SPIFFY(NDSS’16)</a:t>
            </a:r>
          </a:p>
        </p:txBody>
      </p:sp>
      <p:pic>
        <p:nvPicPr>
          <p:cNvPr id="73" name="Picture 2" descr="ç¸å³å¾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48" y="1349072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 descr="âfirewall logoâçå¾çæç´¢ç»æ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5928309" y="1118833"/>
            <a:ext cx="627663" cy="4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ç¸å³å¾ç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13364" r="8959" b="15599"/>
          <a:stretch/>
        </p:blipFill>
        <p:spPr bwMode="auto">
          <a:xfrm>
            <a:off x="5945708" y="1521707"/>
            <a:ext cx="562650" cy="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9"/>
          <p:cNvSpPr txBox="1"/>
          <p:nvPr/>
        </p:nvSpPr>
        <p:spPr>
          <a:xfrm>
            <a:off x="7866227" y="1614990"/>
            <a:ext cx="214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PBS(NDSS’16)</a:t>
            </a:r>
          </a:p>
        </p:txBody>
      </p:sp>
      <p:sp>
        <p:nvSpPr>
          <p:cNvPr id="77" name="TextBox 79"/>
          <p:cNvSpPr txBox="1"/>
          <p:nvPr/>
        </p:nvSpPr>
        <p:spPr>
          <a:xfrm>
            <a:off x="7875179" y="2140005"/>
            <a:ext cx="214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</a:p>
        </p:txBody>
      </p:sp>
      <p:sp>
        <p:nvSpPr>
          <p:cNvPr id="78" name="TextBox 79"/>
          <p:cNvSpPr txBox="1"/>
          <p:nvPr/>
        </p:nvSpPr>
        <p:spPr>
          <a:xfrm>
            <a:off x="7866227" y="1948911"/>
            <a:ext cx="214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vNIDS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(CCS’18)</a:t>
            </a:r>
          </a:p>
        </p:txBody>
      </p:sp>
    </p:spTree>
    <p:extLst>
      <p:ext uri="{BB962C8B-B14F-4D97-AF65-F5344CB8AC3E}">
        <p14:creationId xmlns:p14="http://schemas.microsoft.com/office/powerpoint/2010/main" val="57160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5451" y="228600"/>
            <a:ext cx="912494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Limitations of OpenFlow-based SDN defenses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1686131"/>
            <a:ext cx="10439400" cy="419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Can only handle sampled traffic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May miss needle-in-a-haystack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attacks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Make decisions with high latency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Would fall behind of 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fast dynamic changing attacks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The central controller might become the bottleneck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Vulnerable to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CN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saturation 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attacks (e.g. Avant-guard CCS’13)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K</a:t>
            </a:r>
            <a:r>
              <a:rPr lang="en-US" altLang="zh-CN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ey reason: Can </a:t>
            </a:r>
            <a:r>
              <a:rPr lang="en-US" altLang="zh-CN" sz="30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only</a:t>
            </a:r>
            <a:r>
              <a:rPr lang="en-US" altLang="zh-CN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 program the </a:t>
            </a:r>
            <a:r>
              <a:rPr lang="en-US" altLang="zh-CN" sz="30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central controller</a:t>
            </a:r>
            <a:endParaRPr lang="en-US" sz="30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New opportunity: Programmable 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data planes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ounded Rectangle 6"/>
          <p:cNvSpPr/>
          <p:nvPr/>
        </p:nvSpPr>
        <p:spPr>
          <a:xfrm>
            <a:off x="8808730" y="1959626"/>
            <a:ext cx="1305999" cy="2475535"/>
          </a:xfrm>
          <a:prstGeom prst="roundRect">
            <a:avLst>
              <a:gd name="adj" fmla="val 6295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103"/>
          <p:cNvSpPr/>
          <p:nvPr/>
        </p:nvSpPr>
        <p:spPr>
          <a:xfrm>
            <a:off x="9395398" y="255147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3" name="Rectangle 104"/>
          <p:cNvSpPr/>
          <p:nvPr/>
        </p:nvSpPr>
        <p:spPr>
          <a:xfrm>
            <a:off x="9535468" y="255147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Rectangle 105"/>
          <p:cNvSpPr/>
          <p:nvPr/>
        </p:nvSpPr>
        <p:spPr>
          <a:xfrm>
            <a:off x="9679824" y="255147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5" name="Straight Connector 106"/>
          <p:cNvCxnSpPr/>
          <p:nvPr/>
        </p:nvCxnSpPr>
        <p:spPr>
          <a:xfrm flipH="1" flipV="1">
            <a:off x="9119583" y="2551473"/>
            <a:ext cx="696649" cy="79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07"/>
          <p:cNvCxnSpPr/>
          <p:nvPr/>
        </p:nvCxnSpPr>
        <p:spPr>
          <a:xfrm flipH="1" flipV="1">
            <a:off x="9119583" y="2923018"/>
            <a:ext cx="696649" cy="14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08"/>
          <p:cNvCxnSpPr/>
          <p:nvPr/>
        </p:nvCxnSpPr>
        <p:spPr>
          <a:xfrm flipH="1" flipV="1">
            <a:off x="9803331" y="255147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09"/>
          <p:cNvCxnSpPr/>
          <p:nvPr/>
        </p:nvCxnSpPr>
        <p:spPr>
          <a:xfrm flipH="1" flipV="1">
            <a:off x="9661421" y="255147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10"/>
          <p:cNvCxnSpPr/>
          <p:nvPr/>
        </p:nvCxnSpPr>
        <p:spPr>
          <a:xfrm flipH="1" flipV="1">
            <a:off x="9519512" y="2561610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11"/>
          <p:cNvCxnSpPr/>
          <p:nvPr/>
        </p:nvCxnSpPr>
        <p:spPr>
          <a:xfrm flipH="1" flipV="1">
            <a:off x="9377602" y="255147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94"/>
          <p:cNvSpPr/>
          <p:nvPr/>
        </p:nvSpPr>
        <p:spPr>
          <a:xfrm>
            <a:off x="9392222" y="3220758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95"/>
          <p:cNvSpPr/>
          <p:nvPr/>
        </p:nvSpPr>
        <p:spPr>
          <a:xfrm>
            <a:off x="9532292" y="3220758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96"/>
          <p:cNvSpPr/>
          <p:nvPr/>
        </p:nvSpPr>
        <p:spPr>
          <a:xfrm>
            <a:off x="9676648" y="3220758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4" name="Straight Connector 97"/>
          <p:cNvCxnSpPr/>
          <p:nvPr/>
        </p:nvCxnSpPr>
        <p:spPr>
          <a:xfrm flipH="1" flipV="1">
            <a:off x="9116408" y="3220758"/>
            <a:ext cx="696649" cy="79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98"/>
          <p:cNvCxnSpPr/>
          <p:nvPr/>
        </p:nvCxnSpPr>
        <p:spPr>
          <a:xfrm flipH="1" flipV="1">
            <a:off x="9116408" y="3592303"/>
            <a:ext cx="696649" cy="14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99"/>
          <p:cNvCxnSpPr/>
          <p:nvPr/>
        </p:nvCxnSpPr>
        <p:spPr>
          <a:xfrm flipH="1" flipV="1">
            <a:off x="9800155" y="3220758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00"/>
          <p:cNvCxnSpPr/>
          <p:nvPr/>
        </p:nvCxnSpPr>
        <p:spPr>
          <a:xfrm flipH="1" flipV="1">
            <a:off x="9658245" y="3220758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01"/>
          <p:cNvCxnSpPr/>
          <p:nvPr/>
        </p:nvCxnSpPr>
        <p:spPr>
          <a:xfrm flipH="1" flipV="1">
            <a:off x="9516336" y="3230895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02"/>
          <p:cNvCxnSpPr/>
          <p:nvPr/>
        </p:nvCxnSpPr>
        <p:spPr>
          <a:xfrm flipH="1" flipV="1">
            <a:off x="9374426" y="3220758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85"/>
          <p:cNvSpPr/>
          <p:nvPr/>
        </p:nvSpPr>
        <p:spPr>
          <a:xfrm>
            <a:off x="9392222" y="389004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" name="Rectangle 86"/>
          <p:cNvSpPr/>
          <p:nvPr/>
        </p:nvSpPr>
        <p:spPr>
          <a:xfrm>
            <a:off x="9532292" y="389004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Rectangle 87"/>
          <p:cNvSpPr/>
          <p:nvPr/>
        </p:nvSpPr>
        <p:spPr>
          <a:xfrm>
            <a:off x="9676648" y="3890043"/>
            <a:ext cx="111213" cy="3621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88"/>
          <p:cNvCxnSpPr/>
          <p:nvPr/>
        </p:nvCxnSpPr>
        <p:spPr>
          <a:xfrm flipH="1" flipV="1">
            <a:off x="9116408" y="3890043"/>
            <a:ext cx="696649" cy="79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89"/>
          <p:cNvCxnSpPr/>
          <p:nvPr/>
        </p:nvCxnSpPr>
        <p:spPr>
          <a:xfrm flipH="1" flipV="1">
            <a:off x="9116408" y="4261588"/>
            <a:ext cx="696649" cy="14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90"/>
          <p:cNvCxnSpPr/>
          <p:nvPr/>
        </p:nvCxnSpPr>
        <p:spPr>
          <a:xfrm flipH="1" flipV="1">
            <a:off x="9800155" y="389004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91"/>
          <p:cNvCxnSpPr/>
          <p:nvPr/>
        </p:nvCxnSpPr>
        <p:spPr>
          <a:xfrm flipH="1" flipV="1">
            <a:off x="9658245" y="389004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92"/>
          <p:cNvCxnSpPr/>
          <p:nvPr/>
        </p:nvCxnSpPr>
        <p:spPr>
          <a:xfrm flipH="1" flipV="1">
            <a:off x="9516336" y="3900180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93"/>
          <p:cNvCxnSpPr/>
          <p:nvPr/>
        </p:nvCxnSpPr>
        <p:spPr>
          <a:xfrm flipH="1" flipV="1">
            <a:off x="9374426" y="3890043"/>
            <a:ext cx="0" cy="3715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10"/>
          <p:cNvSpPr/>
          <p:nvPr/>
        </p:nvSpPr>
        <p:spPr>
          <a:xfrm>
            <a:off x="1412901" y="2486641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Right Arrow 11"/>
          <p:cNvSpPr/>
          <p:nvPr/>
        </p:nvSpPr>
        <p:spPr>
          <a:xfrm>
            <a:off x="1412901" y="2890657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1" name="Right Arrow 12"/>
          <p:cNvSpPr/>
          <p:nvPr/>
        </p:nvSpPr>
        <p:spPr>
          <a:xfrm>
            <a:off x="1412901" y="3297747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Right Arrow 13"/>
          <p:cNvSpPr/>
          <p:nvPr/>
        </p:nvSpPr>
        <p:spPr>
          <a:xfrm>
            <a:off x="1412901" y="3701763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ight Arrow 14"/>
          <p:cNvSpPr/>
          <p:nvPr/>
        </p:nvSpPr>
        <p:spPr>
          <a:xfrm>
            <a:off x="10131535" y="2486641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4" name="Right Arrow 15"/>
          <p:cNvSpPr/>
          <p:nvPr/>
        </p:nvSpPr>
        <p:spPr>
          <a:xfrm>
            <a:off x="10131535" y="2890657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Right Arrow 16"/>
          <p:cNvSpPr/>
          <p:nvPr/>
        </p:nvSpPr>
        <p:spPr>
          <a:xfrm>
            <a:off x="10131535" y="3297747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Right Arrow 17"/>
          <p:cNvSpPr/>
          <p:nvPr/>
        </p:nvSpPr>
        <p:spPr>
          <a:xfrm>
            <a:off x="10131535" y="3701763"/>
            <a:ext cx="296935" cy="383802"/>
          </a:xfrm>
          <a:prstGeom prst="rightArrow">
            <a:avLst>
              <a:gd name="adj1" fmla="val 40810"/>
              <a:gd name="adj2" fmla="val 7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7" name="Rounded Rectangle 18"/>
          <p:cNvSpPr/>
          <p:nvPr/>
        </p:nvSpPr>
        <p:spPr>
          <a:xfrm>
            <a:off x="1730980" y="1951383"/>
            <a:ext cx="1305999" cy="2475535"/>
          </a:xfrm>
          <a:prstGeom prst="roundRect">
            <a:avLst>
              <a:gd name="adj" fmla="val 6295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Rectangle 19"/>
          <p:cNvSpPr/>
          <p:nvPr/>
        </p:nvSpPr>
        <p:spPr>
          <a:xfrm>
            <a:off x="3492975" y="2490347"/>
            <a:ext cx="929639" cy="19365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Trapezoid 20"/>
          <p:cNvSpPr/>
          <p:nvPr/>
        </p:nvSpPr>
        <p:spPr>
          <a:xfrm rot="5400000">
            <a:off x="4018490" y="2656026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Trapezoid 21"/>
          <p:cNvSpPr/>
          <p:nvPr/>
        </p:nvSpPr>
        <p:spPr>
          <a:xfrm rot="5400000">
            <a:off x="4015394" y="333241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Trapezoid 22"/>
          <p:cNvSpPr/>
          <p:nvPr/>
        </p:nvSpPr>
        <p:spPr>
          <a:xfrm rot="5400000">
            <a:off x="4003370" y="400880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Rectangle 23"/>
          <p:cNvSpPr/>
          <p:nvPr/>
        </p:nvSpPr>
        <p:spPr>
          <a:xfrm>
            <a:off x="3592998" y="2604329"/>
            <a:ext cx="379316" cy="17348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dirty="0">
                <a:latin typeface="Calibri" charset="0"/>
                <a:ea typeface="Calibri" charset="0"/>
                <a:cs typeface="Calibri" charset="0"/>
              </a:rPr>
              <a:t>Memory</a:t>
            </a:r>
          </a:p>
        </p:txBody>
      </p:sp>
      <p:sp>
        <p:nvSpPr>
          <p:cNvPr id="93" name="Oval 74"/>
          <p:cNvSpPr/>
          <p:nvPr/>
        </p:nvSpPr>
        <p:spPr>
          <a:xfrm>
            <a:off x="2085907" y="2529477"/>
            <a:ext cx="419280" cy="4192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val 75"/>
          <p:cNvSpPr/>
          <p:nvPr/>
        </p:nvSpPr>
        <p:spPr>
          <a:xfrm>
            <a:off x="2501960" y="2992813"/>
            <a:ext cx="419280" cy="4192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val 76"/>
          <p:cNvSpPr/>
          <p:nvPr/>
        </p:nvSpPr>
        <p:spPr>
          <a:xfrm>
            <a:off x="1837564" y="3010662"/>
            <a:ext cx="419280" cy="4192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val 77"/>
          <p:cNvSpPr/>
          <p:nvPr/>
        </p:nvSpPr>
        <p:spPr>
          <a:xfrm>
            <a:off x="2242367" y="3470763"/>
            <a:ext cx="419280" cy="4192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val 78"/>
          <p:cNvSpPr/>
          <p:nvPr/>
        </p:nvSpPr>
        <p:spPr>
          <a:xfrm>
            <a:off x="1960122" y="3877822"/>
            <a:ext cx="419280" cy="4192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8" name="Curved Connector 79"/>
          <p:cNvCxnSpPr/>
          <p:nvPr/>
        </p:nvCxnSpPr>
        <p:spPr>
          <a:xfrm>
            <a:off x="2256844" y="3220302"/>
            <a:ext cx="343401" cy="311863"/>
          </a:xfrm>
          <a:prstGeom prst="curvedConnector2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80"/>
          <p:cNvCxnSpPr/>
          <p:nvPr/>
        </p:nvCxnSpPr>
        <p:spPr>
          <a:xfrm rot="10800000">
            <a:off x="1898967" y="3368541"/>
            <a:ext cx="343401" cy="311863"/>
          </a:xfrm>
          <a:prstGeom prst="curvedConnector2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81"/>
          <p:cNvCxnSpPr/>
          <p:nvPr/>
        </p:nvCxnSpPr>
        <p:spPr>
          <a:xfrm>
            <a:off x="2505186" y="2739117"/>
            <a:ext cx="206414" cy="253696"/>
          </a:xfrm>
          <a:prstGeom prst="curvedConnector2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82"/>
          <p:cNvCxnSpPr/>
          <p:nvPr/>
        </p:nvCxnSpPr>
        <p:spPr>
          <a:xfrm flipH="1">
            <a:off x="2318000" y="3202453"/>
            <a:ext cx="603240" cy="1033247"/>
          </a:xfrm>
          <a:prstGeom prst="curvedConnector4">
            <a:avLst>
              <a:gd name="adj1" fmla="val -4973"/>
              <a:gd name="adj2" fmla="val 98975"/>
            </a:avLst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83"/>
          <p:cNvCxnSpPr/>
          <p:nvPr/>
        </p:nvCxnSpPr>
        <p:spPr>
          <a:xfrm rot="10800000" flipV="1">
            <a:off x="2021524" y="3680402"/>
            <a:ext cx="220842" cy="258821"/>
          </a:xfrm>
          <a:prstGeom prst="curvedConnector2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84"/>
          <p:cNvCxnSpPr/>
          <p:nvPr/>
        </p:nvCxnSpPr>
        <p:spPr>
          <a:xfrm rot="10800000" flipV="1">
            <a:off x="1898967" y="2739117"/>
            <a:ext cx="186942" cy="332946"/>
          </a:xfrm>
          <a:prstGeom prst="curvedConnector2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27"/>
          <p:cNvSpPr/>
          <p:nvPr/>
        </p:nvSpPr>
        <p:spPr>
          <a:xfrm>
            <a:off x="4844199" y="2490347"/>
            <a:ext cx="929639" cy="19365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5" name="Rectangle 28"/>
          <p:cNvSpPr/>
          <p:nvPr/>
        </p:nvSpPr>
        <p:spPr>
          <a:xfrm>
            <a:off x="4944222" y="2604329"/>
            <a:ext cx="379316" cy="17348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6" name="Rectangle 31"/>
          <p:cNvSpPr/>
          <p:nvPr/>
        </p:nvSpPr>
        <p:spPr>
          <a:xfrm>
            <a:off x="6175279" y="2490347"/>
            <a:ext cx="929639" cy="19365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7" name="Rectangle 32"/>
          <p:cNvSpPr/>
          <p:nvPr/>
        </p:nvSpPr>
        <p:spPr>
          <a:xfrm>
            <a:off x="6275301" y="2604329"/>
            <a:ext cx="379316" cy="17348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8" name="Rectangle 36"/>
          <p:cNvSpPr/>
          <p:nvPr/>
        </p:nvSpPr>
        <p:spPr>
          <a:xfrm>
            <a:off x="7455993" y="2490347"/>
            <a:ext cx="929639" cy="19365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" name="Rectangle 37"/>
          <p:cNvSpPr/>
          <p:nvPr/>
        </p:nvSpPr>
        <p:spPr>
          <a:xfrm>
            <a:off x="7556016" y="2604329"/>
            <a:ext cx="379316" cy="17348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0" name="TextBox 41"/>
          <p:cNvSpPr txBox="1"/>
          <p:nvPr/>
        </p:nvSpPr>
        <p:spPr>
          <a:xfrm>
            <a:off x="3994874" y="2649960"/>
            <a:ext cx="449572" cy="2883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ALU</a:t>
            </a:r>
          </a:p>
        </p:txBody>
      </p:sp>
      <p:sp>
        <p:nvSpPr>
          <p:cNvPr id="111" name="Right Arrow 42"/>
          <p:cNvSpPr/>
          <p:nvPr/>
        </p:nvSpPr>
        <p:spPr>
          <a:xfrm>
            <a:off x="4457058" y="3110401"/>
            <a:ext cx="399620" cy="383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2" name="Right Arrow 43"/>
          <p:cNvSpPr/>
          <p:nvPr/>
        </p:nvSpPr>
        <p:spPr>
          <a:xfrm>
            <a:off x="5793137" y="3110401"/>
            <a:ext cx="397331" cy="383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3" name="Right Arrow 44"/>
          <p:cNvSpPr/>
          <p:nvPr/>
        </p:nvSpPr>
        <p:spPr>
          <a:xfrm>
            <a:off x="7101931" y="3110401"/>
            <a:ext cx="370679" cy="383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4" name="Right Arrow 45"/>
          <p:cNvSpPr/>
          <p:nvPr/>
        </p:nvSpPr>
        <p:spPr>
          <a:xfrm>
            <a:off x="8400372" y="3110401"/>
            <a:ext cx="432218" cy="383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5" name="Trapezoid 46"/>
          <p:cNvSpPr/>
          <p:nvPr/>
        </p:nvSpPr>
        <p:spPr>
          <a:xfrm rot="5400000">
            <a:off x="5379640" y="2656026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6" name="Trapezoid 47"/>
          <p:cNvSpPr/>
          <p:nvPr/>
        </p:nvSpPr>
        <p:spPr>
          <a:xfrm rot="5400000">
            <a:off x="5376544" y="333241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7" name="Trapezoid 48"/>
          <p:cNvSpPr/>
          <p:nvPr/>
        </p:nvSpPr>
        <p:spPr>
          <a:xfrm rot="5400000">
            <a:off x="5364520" y="400880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8" name="Trapezoid 49"/>
          <p:cNvSpPr/>
          <p:nvPr/>
        </p:nvSpPr>
        <p:spPr>
          <a:xfrm rot="5400000">
            <a:off x="6717310" y="2656026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9" name="Trapezoid 50"/>
          <p:cNvSpPr/>
          <p:nvPr/>
        </p:nvSpPr>
        <p:spPr>
          <a:xfrm rot="5400000">
            <a:off x="6714214" y="3332418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Trapezoid 51"/>
          <p:cNvSpPr/>
          <p:nvPr/>
        </p:nvSpPr>
        <p:spPr>
          <a:xfrm rot="5400000">
            <a:off x="6702189" y="400880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1" name="Trapezoid 52"/>
          <p:cNvSpPr/>
          <p:nvPr/>
        </p:nvSpPr>
        <p:spPr>
          <a:xfrm rot="5400000">
            <a:off x="7993547" y="2656026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2" name="Trapezoid 53"/>
          <p:cNvSpPr/>
          <p:nvPr/>
        </p:nvSpPr>
        <p:spPr>
          <a:xfrm rot="5400000">
            <a:off x="7990451" y="333241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3" name="Trapezoid 54"/>
          <p:cNvSpPr/>
          <p:nvPr/>
        </p:nvSpPr>
        <p:spPr>
          <a:xfrm rot="5400000">
            <a:off x="7978427" y="4008807"/>
            <a:ext cx="382067" cy="276214"/>
          </a:xfrm>
          <a:prstGeom prst="trapezoid">
            <a:avLst>
              <a:gd name="adj" fmla="val 2163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4" name="Rounded Rectangle 55"/>
          <p:cNvSpPr/>
          <p:nvPr/>
        </p:nvSpPr>
        <p:spPr>
          <a:xfrm>
            <a:off x="4875976" y="2555235"/>
            <a:ext cx="881147" cy="950375"/>
          </a:xfrm>
          <a:prstGeom prst="roundRect">
            <a:avLst>
              <a:gd name="adj" fmla="val 3376"/>
            </a:avLst>
          </a:prstGeom>
          <a:solidFill>
            <a:srgbClr val="C00000">
              <a:alpha val="60000"/>
            </a:srgbClr>
          </a:solidFill>
          <a:ln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Match/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Action 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Table</a:t>
            </a:r>
          </a:p>
        </p:txBody>
      </p:sp>
      <p:sp>
        <p:nvSpPr>
          <p:cNvPr id="125" name="Rounded Rectangle 114"/>
          <p:cNvSpPr/>
          <p:nvPr/>
        </p:nvSpPr>
        <p:spPr>
          <a:xfrm>
            <a:off x="6220784" y="3699409"/>
            <a:ext cx="881147" cy="686720"/>
          </a:xfrm>
          <a:prstGeom prst="roundRect">
            <a:avLst>
              <a:gd name="adj" fmla="val 3376"/>
            </a:avLst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solidFill>
              <a:schemeClr val="tx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Match/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Action 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Table</a:t>
            </a:r>
          </a:p>
        </p:txBody>
      </p:sp>
      <p:sp>
        <p:nvSpPr>
          <p:cNvPr id="126" name="Rounded Rectangle 115"/>
          <p:cNvSpPr/>
          <p:nvPr/>
        </p:nvSpPr>
        <p:spPr>
          <a:xfrm>
            <a:off x="7472610" y="2592753"/>
            <a:ext cx="881147" cy="1755542"/>
          </a:xfrm>
          <a:prstGeom prst="roundRect">
            <a:avLst>
              <a:gd name="adj" fmla="val 3376"/>
            </a:avLst>
          </a:prstGeom>
          <a:solidFill>
            <a:schemeClr val="accent6">
              <a:alpha val="60000"/>
            </a:schemeClr>
          </a:solidFill>
          <a:ln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Match/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Action </a:t>
            </a:r>
          </a:p>
          <a:p>
            <a:pPr algn="ctr"/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Table</a:t>
            </a:r>
          </a:p>
        </p:txBody>
      </p:sp>
      <p:sp>
        <p:nvSpPr>
          <p:cNvPr id="127" name="TextBox 116"/>
          <p:cNvSpPr txBox="1"/>
          <p:nvPr/>
        </p:nvSpPr>
        <p:spPr>
          <a:xfrm>
            <a:off x="1613215" y="1971634"/>
            <a:ext cx="15844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Programmable</a:t>
            </a:r>
          </a:p>
          <a:p>
            <a:pPr algn="ctr"/>
            <a:r>
              <a:rPr lang="en-US" sz="17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Parser</a:t>
            </a:r>
          </a:p>
        </p:txBody>
      </p:sp>
      <p:sp>
        <p:nvSpPr>
          <p:cNvPr id="128" name="TextBox 117"/>
          <p:cNvSpPr txBox="1"/>
          <p:nvPr/>
        </p:nvSpPr>
        <p:spPr>
          <a:xfrm>
            <a:off x="8693493" y="1947592"/>
            <a:ext cx="15710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Programmable</a:t>
            </a:r>
          </a:p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Deparser</a:t>
            </a:r>
            <a:endParaRPr lang="en-US" sz="17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9" name="Rounded Rectangle 118"/>
          <p:cNvSpPr/>
          <p:nvPr/>
        </p:nvSpPr>
        <p:spPr>
          <a:xfrm rot="5400000">
            <a:off x="5658916" y="-2556337"/>
            <a:ext cx="527877" cy="8383751"/>
          </a:xfrm>
          <a:prstGeom prst="roundRect">
            <a:avLst>
              <a:gd name="adj" fmla="val 6295"/>
            </a:avLst>
          </a:prstGeom>
          <a:solidFill>
            <a:schemeClr val="accent3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1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0" name="TextBox 119"/>
          <p:cNvSpPr txBox="1"/>
          <p:nvPr/>
        </p:nvSpPr>
        <p:spPr>
          <a:xfrm>
            <a:off x="4921039" y="1484364"/>
            <a:ext cx="2366230" cy="3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Switch control plane</a:t>
            </a:r>
          </a:p>
        </p:txBody>
      </p:sp>
      <p:sp>
        <p:nvSpPr>
          <p:cNvPr id="131" name="Up-Down Arrow 123"/>
          <p:cNvSpPr/>
          <p:nvPr/>
        </p:nvSpPr>
        <p:spPr>
          <a:xfrm>
            <a:off x="3836657" y="1928885"/>
            <a:ext cx="228211" cy="543924"/>
          </a:xfrm>
          <a:prstGeom prst="upDownArrow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2" name="Up-Down Arrow 124"/>
          <p:cNvSpPr/>
          <p:nvPr/>
        </p:nvSpPr>
        <p:spPr>
          <a:xfrm>
            <a:off x="5257273" y="1922950"/>
            <a:ext cx="228211" cy="543924"/>
          </a:xfrm>
          <a:prstGeom prst="upDownArrow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3" name="Up-Down Arrow 125"/>
          <p:cNvSpPr/>
          <p:nvPr/>
        </p:nvSpPr>
        <p:spPr>
          <a:xfrm>
            <a:off x="6538790" y="1922950"/>
            <a:ext cx="228211" cy="543924"/>
          </a:xfrm>
          <a:prstGeom prst="upDownArrow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4" name="Up-Down Arrow 126"/>
          <p:cNvSpPr/>
          <p:nvPr/>
        </p:nvSpPr>
        <p:spPr>
          <a:xfrm>
            <a:off x="7821226" y="1916894"/>
            <a:ext cx="228211" cy="543924"/>
          </a:xfrm>
          <a:prstGeom prst="upDownArrow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" name="TextBox 127"/>
          <p:cNvSpPr txBox="1"/>
          <p:nvPr/>
        </p:nvSpPr>
        <p:spPr>
          <a:xfrm>
            <a:off x="4167226" y="2029387"/>
            <a:ext cx="102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PCIe</a:t>
            </a:r>
            <a:r>
              <a:rPr lang="en-US" b="1" dirty="0"/>
              <a:t> bus</a:t>
            </a:r>
          </a:p>
        </p:txBody>
      </p:sp>
      <p:pic>
        <p:nvPicPr>
          <p:cNvPr id="136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60" y="1404115"/>
            <a:ext cx="408010" cy="480771"/>
          </a:xfrm>
          <a:prstGeom prst="rect">
            <a:avLst/>
          </a:prstGeom>
        </p:spPr>
      </p:pic>
      <p:sp>
        <p:nvSpPr>
          <p:cNvPr id="137" name="Right Arrow 112"/>
          <p:cNvSpPr/>
          <p:nvPr/>
        </p:nvSpPr>
        <p:spPr>
          <a:xfrm>
            <a:off x="3072295" y="3138594"/>
            <a:ext cx="442412" cy="383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8" name="TextBox 113"/>
          <p:cNvSpPr txBox="1"/>
          <p:nvPr/>
        </p:nvSpPr>
        <p:spPr>
          <a:xfrm>
            <a:off x="4123712" y="3651634"/>
            <a:ext cx="681682" cy="3158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dirty="0">
                <a:latin typeface="Calibri" charset="0"/>
                <a:ea typeface="Calibri" charset="0"/>
                <a:cs typeface="Calibri" charset="0"/>
              </a:rPr>
              <a:t>Stages</a:t>
            </a:r>
          </a:p>
        </p:txBody>
      </p:sp>
      <p:sp>
        <p:nvSpPr>
          <p:cNvPr id="139" name="TextBox 121"/>
          <p:cNvSpPr txBox="1"/>
          <p:nvPr/>
        </p:nvSpPr>
        <p:spPr>
          <a:xfrm>
            <a:off x="5498638" y="3656157"/>
            <a:ext cx="681682" cy="3158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>
                <a:latin typeface="Calibri" charset="0"/>
                <a:ea typeface="Calibri" charset="0"/>
                <a:cs typeface="Calibri" charset="0"/>
              </a:rPr>
              <a:t>Stages</a:t>
            </a:r>
            <a:endParaRPr lang="en-US" sz="17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>
          <a:xfrm>
            <a:off x="890796" y="4701599"/>
            <a:ext cx="8229600" cy="1816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Programmable data planes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Can be programmed in high-level languages (e.g., P4)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Customized protocols, persistent state, custom match/actions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All at </a:t>
            </a:r>
            <a:r>
              <a:rPr lang="en-US" sz="2000" dirty="0" err="1">
                <a:latin typeface="Tahoma"/>
                <a:cs typeface="Tahoma"/>
              </a:rPr>
              <a:t>linespeed</a:t>
            </a:r>
            <a:r>
              <a:rPr lang="en-US" sz="2000" dirty="0">
                <a:latin typeface="Tahoma"/>
                <a:cs typeface="Tahoma"/>
              </a:rPr>
              <a:t> (</a:t>
            </a:r>
            <a:r>
              <a:rPr lang="en-US" sz="2000" dirty="0" err="1">
                <a:latin typeface="Tahoma"/>
                <a:cs typeface="Tahoma"/>
              </a:rPr>
              <a:t>Tbps</a:t>
            </a:r>
            <a:r>
              <a:rPr lang="en-US" sz="2000" dirty="0">
                <a:latin typeface="Tahoma"/>
                <a:cs typeface="Tahoma"/>
              </a:rPr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1815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24" grpId="0" animBg="1"/>
      <p:bldP spid="125" grpId="0" animBg="1"/>
      <p:bldP spid="126" grpId="0" animBg="1"/>
      <p:bldP spid="127" grpId="0"/>
      <p:bldP spid="1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0400" y="1791052"/>
            <a:ext cx="10055225" cy="4572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visibility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Can detect</a:t>
            </a:r>
            <a:r>
              <a:rPr lang="en-US" altLang="zh-CN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CN" sz="26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needle-in-a-haystack</a:t>
            </a:r>
            <a:r>
              <a:rPr lang="en-US" altLang="zh-CN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 attacks</a:t>
            </a:r>
            <a:endParaRPr lang="en-US" sz="2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dynamicity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Can respond </a:t>
            </a:r>
            <a:r>
              <a:rPr lang="en-US" sz="26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 fast as 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dynamic changing attacks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Scale-free defense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Naturally scales </a:t>
            </a:r>
            <a:r>
              <a:rPr lang="en-US" sz="2600" dirty="0">
                <a:latin typeface="Tahoma" pitchFamily="34" charset="0"/>
                <a:ea typeface="Tahoma" pitchFamily="34" charset="0"/>
                <a:cs typeface="Tahoma" pitchFamily="34" charset="0"/>
              </a:rPr>
              <a:t>with network size and speed</a:t>
            </a:r>
          </a:p>
          <a:p>
            <a:pPr lvl="1">
              <a:spcBef>
                <a:spcPct val="0"/>
              </a:spcBef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0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This is great news for security! 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6434005-7919-492A-A60C-1566FF9874D2}"/>
              </a:ext>
            </a:extLst>
          </p:cNvPr>
          <p:cNvSpPr/>
          <p:nvPr/>
        </p:nvSpPr>
        <p:spPr>
          <a:xfrm rot="10800000">
            <a:off x="2362200" y="1798637"/>
            <a:ext cx="609600" cy="3260726"/>
          </a:xfrm>
          <a:prstGeom prst="rightBrac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542CB8-0344-40BC-B99B-C4B8FBCF1A54}"/>
              </a:ext>
            </a:extLst>
          </p:cNvPr>
          <p:cNvSpPr txBox="1">
            <a:spLocks/>
          </p:cNvSpPr>
          <p:nvPr/>
        </p:nvSpPr>
        <p:spPr>
          <a:xfrm>
            <a:off x="-130884" y="2914189"/>
            <a:ext cx="2775304" cy="503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sz="30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Three key </a:t>
            </a:r>
          </a:p>
          <a:p>
            <a:pPr lvl="1">
              <a:spcBef>
                <a:spcPct val="0"/>
              </a:spcBef>
              <a:defRPr/>
            </a:pPr>
            <a:r>
              <a:rPr lang="en-US" sz="30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advantages </a:t>
            </a:r>
            <a:endParaRPr lang="en-US" sz="3000" dirty="0">
              <a:solidFill>
                <a:srgbClr val="008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5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142195"/>
            <a:ext cx="9448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Vision: Programmable in-network security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1219200" y="1748237"/>
            <a:ext cx="10058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A52FF0-7D33-4443-98A0-9303C6871ECA}"/>
              </a:ext>
            </a:extLst>
          </p:cNvPr>
          <p:cNvSpPr txBox="1">
            <a:spLocks/>
          </p:cNvSpPr>
          <p:nvPr/>
        </p:nvSpPr>
        <p:spPr>
          <a:xfrm>
            <a:off x="1371600" y="1647408"/>
            <a:ext cx="10058400" cy="324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Programmable In-network security: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500" dirty="0">
                <a:latin typeface="Tahoma" pitchFamily="34" charset="0"/>
                <a:ea typeface="Tahoma" pitchFamily="34" charset="0"/>
                <a:cs typeface="Tahoma" pitchFamily="34" charset="0"/>
              </a:rPr>
              <a:t>Deploys a wide range of defenses in-network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500" dirty="0">
                <a:latin typeface="Tahoma" pitchFamily="34" charset="0"/>
                <a:ea typeface="Tahoma" pitchFamily="34" charset="0"/>
                <a:cs typeface="Tahoma" pitchFamily="34" charset="0"/>
              </a:rPr>
              <a:t>Synchronizes them for whole-network defense!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Simultaneous</a:t>
            </a: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 routing and security!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Tahoma" pitchFamily="34" charset="0"/>
                <a:ea typeface="Tahoma" pitchFamily="34" charset="0"/>
                <a:cs typeface="Tahoma" pitchFamily="34" charset="0"/>
              </a:rPr>
              <a:t>We believe this is achievable in two steps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3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3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Vision: A switch is a defense platform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167698" y="4551940"/>
            <a:ext cx="9176658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Runs a wide range of security apps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Dynamically swaps in the right app as it forwards traffic.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401FF5-2BDB-4345-AA3E-9C52CE45070D}"/>
              </a:ext>
            </a:extLst>
          </p:cNvPr>
          <p:cNvCxnSpPr>
            <a:cxnSpLocks/>
          </p:cNvCxnSpPr>
          <p:nvPr/>
        </p:nvCxnSpPr>
        <p:spPr>
          <a:xfrm>
            <a:off x="6718848" y="3841699"/>
            <a:ext cx="1676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6E971-2BCB-A643-8FFE-EF96EF618EA1}"/>
              </a:ext>
            </a:extLst>
          </p:cNvPr>
          <p:cNvCxnSpPr/>
          <p:nvPr/>
        </p:nvCxnSpPr>
        <p:spPr>
          <a:xfrm>
            <a:off x="3276601" y="3841699"/>
            <a:ext cx="1683271" cy="1"/>
          </a:xfrm>
          <a:prstGeom prst="line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142787-C257-C849-B231-29C5723815C0}"/>
              </a:ext>
            </a:extLst>
          </p:cNvPr>
          <p:cNvSpPr/>
          <p:nvPr/>
        </p:nvSpPr>
        <p:spPr>
          <a:xfrm>
            <a:off x="3716741" y="3511284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6D02191-4555-5246-B12F-6254C451CA1C}"/>
              </a:ext>
            </a:extLst>
          </p:cNvPr>
          <p:cNvSpPr/>
          <p:nvPr/>
        </p:nvSpPr>
        <p:spPr>
          <a:xfrm>
            <a:off x="4032807" y="3500213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3D8A06D-6CBD-B24B-A188-21787FD7EA57}"/>
              </a:ext>
            </a:extLst>
          </p:cNvPr>
          <p:cNvSpPr/>
          <p:nvPr/>
        </p:nvSpPr>
        <p:spPr>
          <a:xfrm>
            <a:off x="4334870" y="3500213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3D5958-03FD-E14A-B071-386261862056}"/>
              </a:ext>
            </a:extLst>
          </p:cNvPr>
          <p:cNvCxnSpPr/>
          <p:nvPr/>
        </p:nvCxnSpPr>
        <p:spPr>
          <a:xfrm>
            <a:off x="4369204" y="2831206"/>
            <a:ext cx="541930" cy="533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1076A5-5A55-B24A-9927-219AEDBD59CF}"/>
              </a:ext>
            </a:extLst>
          </p:cNvPr>
          <p:cNvCxnSpPr>
            <a:cxnSpLocks/>
          </p:cNvCxnSpPr>
          <p:nvPr/>
        </p:nvCxnSpPr>
        <p:spPr>
          <a:xfrm flipH="1">
            <a:off x="6756027" y="2870992"/>
            <a:ext cx="485817" cy="49644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75AADE8-4DC6-6943-823F-833A6FFA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26" y="1900285"/>
            <a:ext cx="886134" cy="7217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017099-0261-B540-8FEA-A7F24251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94" y="2477657"/>
            <a:ext cx="607723" cy="607723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7A57D7E-EBD5-E049-BA3E-78560606F7A8}"/>
              </a:ext>
            </a:extLst>
          </p:cNvPr>
          <p:cNvSpPr txBox="1">
            <a:spLocks/>
          </p:cNvSpPr>
          <p:nvPr/>
        </p:nvSpPr>
        <p:spPr>
          <a:xfrm>
            <a:off x="4681038" y="1295400"/>
            <a:ext cx="2447429" cy="577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Security ”apps”</a:t>
            </a:r>
          </a:p>
        </p:txBody>
      </p:sp>
      <p:pic>
        <p:nvPicPr>
          <p:cNvPr id="1026" name="Picture 2" descr="ç¸å³å¾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67" y="1806043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ç¸å³å¾ç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13364" r="8959" b="15599"/>
          <a:stretch/>
        </p:blipFill>
        <p:spPr bwMode="auto">
          <a:xfrm>
            <a:off x="6169267" y="1840149"/>
            <a:ext cx="562650" cy="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âsecurity logoâçå¾çæç´¢ç»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66" y="2317501"/>
            <a:ext cx="842264" cy="94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âfirewall logoâçå¾çæç´¢ç»æ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3580392" y="2017287"/>
            <a:ext cx="1057229" cy="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10">
            <a:extLst>
              <a:ext uri="{FF2B5EF4-FFF2-40B4-BE49-F238E27FC236}">
                <a16:creationId xmlns:a16="http://schemas.microsoft.com/office/drawing/2014/main" id="{B03F771A-38F4-5749-B2D2-5E7DDFC40AE6}"/>
              </a:ext>
            </a:extLst>
          </p:cNvPr>
          <p:cNvGrpSpPr>
            <a:grpSpLocks/>
          </p:cNvGrpSpPr>
          <p:nvPr/>
        </p:nvGrpSpPr>
        <p:grpSpPr bwMode="auto">
          <a:xfrm>
            <a:off x="4966069" y="3517006"/>
            <a:ext cx="1765848" cy="649385"/>
            <a:chOff x="2423" y="2253"/>
            <a:chExt cx="257" cy="147"/>
          </a:xfrm>
        </p:grpSpPr>
        <p:sp>
          <p:nvSpPr>
            <p:cNvPr id="44" name="AutoShape 70">
              <a:extLst>
                <a:ext uri="{FF2B5EF4-FFF2-40B4-BE49-F238E27FC236}">
                  <a16:creationId xmlns:a16="http://schemas.microsoft.com/office/drawing/2014/main" id="{533E7973-219E-B448-A677-D9B9641E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C061839B-EDCB-1446-A118-CE7044C6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6436F7F8-454C-B548-89C1-063C7220B8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C4B5016C-CD61-0D4E-ACE8-35C966D71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DC32CD50-2534-4848-B104-11A7CA807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 16">
                <a:extLst>
                  <a:ext uri="{FF2B5EF4-FFF2-40B4-BE49-F238E27FC236}">
                    <a16:creationId xmlns:a16="http://schemas.microsoft.com/office/drawing/2014/main" id="{27EBD9D5-6150-0D42-BEA6-8079BFBA6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3EB05801-334D-E540-B319-3B8A2DDE7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984375" y="6109689"/>
            <a:ext cx="9176658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7FB79C7-B96C-4629-861E-9390A56C9137}"/>
              </a:ext>
            </a:extLst>
          </p:cNvPr>
          <p:cNvSpPr txBox="1">
            <a:spLocks/>
          </p:cNvSpPr>
          <p:nvPr/>
        </p:nvSpPr>
        <p:spPr>
          <a:xfrm>
            <a:off x="2167698" y="5646984"/>
            <a:ext cx="9176658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Work: </a:t>
            </a:r>
            <a:r>
              <a:rPr lang="en-US" sz="2400" dirty="0" err="1">
                <a:solidFill>
                  <a:prstClr val="black"/>
                </a:solidFill>
                <a:latin typeface="Tahoma"/>
                <a:cs typeface="Tahoma"/>
              </a:rPr>
              <a:t>NetHide</a:t>
            </a: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 (USENIX Security’18), Heavy Hitter Detection (SOSR’18), Poise (USENIX Security’20), … 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04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2832 -2.59259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28177 -2.59259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28294 0.0011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4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  <p:bldP spid="47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8</a:t>
            </a:fld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2043779" y="4754058"/>
            <a:ext cx="8315580" cy="958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Architect a wide range of defenses into network paths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Networks mitigate attacks as they route traffic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1600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Vision: A network is a defense fleet</a:t>
            </a:r>
          </a:p>
        </p:txBody>
      </p:sp>
      <p:sp>
        <p:nvSpPr>
          <p:cNvPr id="162" name="Cloud"/>
          <p:cNvSpPr>
            <a:spLocks noChangeAspect="1" noEditPoints="1" noChangeArrowheads="1"/>
          </p:cNvSpPr>
          <p:nvPr/>
        </p:nvSpPr>
        <p:spPr bwMode="auto">
          <a:xfrm>
            <a:off x="5568412" y="2802139"/>
            <a:ext cx="2125663" cy="13985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3" name="Cloud"/>
          <p:cNvSpPr>
            <a:spLocks noChangeAspect="1" noEditPoints="1" noChangeArrowheads="1"/>
          </p:cNvSpPr>
          <p:nvPr/>
        </p:nvSpPr>
        <p:spPr bwMode="auto">
          <a:xfrm>
            <a:off x="4111625" y="1678190"/>
            <a:ext cx="1581150" cy="9366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4" name="Cloud"/>
          <p:cNvSpPr>
            <a:spLocks noChangeAspect="1" noEditPoints="1" noChangeArrowheads="1"/>
          </p:cNvSpPr>
          <p:nvPr/>
        </p:nvSpPr>
        <p:spPr bwMode="auto">
          <a:xfrm>
            <a:off x="3179763" y="3122815"/>
            <a:ext cx="1619250" cy="9588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5" name="Line 7"/>
          <p:cNvSpPr>
            <a:spLocks noChangeShapeType="1"/>
          </p:cNvSpPr>
          <p:nvPr/>
        </p:nvSpPr>
        <p:spPr bwMode="auto">
          <a:xfrm flipH="1">
            <a:off x="3744913" y="2540202"/>
            <a:ext cx="801687" cy="6810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6" name="Line 8"/>
          <p:cNvSpPr>
            <a:spLocks noChangeShapeType="1"/>
          </p:cNvSpPr>
          <p:nvPr/>
        </p:nvSpPr>
        <p:spPr bwMode="auto">
          <a:xfrm flipH="1" flipV="1">
            <a:off x="4691063" y="3646690"/>
            <a:ext cx="113665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7" name="Line 9"/>
          <p:cNvSpPr>
            <a:spLocks noChangeShapeType="1"/>
          </p:cNvSpPr>
          <p:nvPr/>
        </p:nvSpPr>
        <p:spPr bwMode="auto">
          <a:xfrm flipH="1" flipV="1">
            <a:off x="5497513" y="2270327"/>
            <a:ext cx="1408112" cy="59848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9" name="Cloud"/>
          <p:cNvSpPr>
            <a:spLocks noChangeAspect="1" noEditPoints="1" noChangeArrowheads="1"/>
          </p:cNvSpPr>
          <p:nvPr/>
        </p:nvSpPr>
        <p:spPr bwMode="auto">
          <a:xfrm>
            <a:off x="2257425" y="1811540"/>
            <a:ext cx="1325563" cy="9366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7" name="Cloud"/>
          <p:cNvSpPr>
            <a:spLocks noChangeAspect="1" noEditPoints="1" noChangeArrowheads="1"/>
          </p:cNvSpPr>
          <p:nvPr/>
        </p:nvSpPr>
        <p:spPr bwMode="auto">
          <a:xfrm>
            <a:off x="7310438" y="1635327"/>
            <a:ext cx="1619250" cy="9588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8" name="Cloud"/>
          <p:cNvSpPr>
            <a:spLocks noChangeAspect="1" noEditPoints="1" noChangeArrowheads="1"/>
          </p:cNvSpPr>
          <p:nvPr/>
        </p:nvSpPr>
        <p:spPr bwMode="auto">
          <a:xfrm>
            <a:off x="8451850" y="2932315"/>
            <a:ext cx="1231900" cy="730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9" name="Line 13"/>
          <p:cNvSpPr>
            <a:spLocks noChangeShapeType="1"/>
          </p:cNvSpPr>
          <p:nvPr/>
        </p:nvSpPr>
        <p:spPr bwMode="auto">
          <a:xfrm flipV="1">
            <a:off x="6916738" y="2216352"/>
            <a:ext cx="422275" cy="6635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0" name="Line 14"/>
          <p:cNvSpPr>
            <a:spLocks noChangeShapeType="1"/>
          </p:cNvSpPr>
          <p:nvPr/>
        </p:nvSpPr>
        <p:spPr bwMode="auto">
          <a:xfrm flipH="1" flipV="1">
            <a:off x="8207375" y="2614815"/>
            <a:ext cx="652463" cy="350837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1" name="Line 15"/>
          <p:cNvSpPr>
            <a:spLocks noChangeShapeType="1"/>
          </p:cNvSpPr>
          <p:nvPr/>
        </p:nvSpPr>
        <p:spPr bwMode="auto">
          <a:xfrm flipV="1">
            <a:off x="9020175" y="2095702"/>
            <a:ext cx="563563" cy="31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2" name="Line 16"/>
          <p:cNvSpPr>
            <a:spLocks noChangeShapeType="1"/>
          </p:cNvSpPr>
          <p:nvPr/>
        </p:nvSpPr>
        <p:spPr bwMode="auto">
          <a:xfrm>
            <a:off x="9444038" y="3530801"/>
            <a:ext cx="461962" cy="16500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3" name="Line 17"/>
          <p:cNvSpPr>
            <a:spLocks noChangeShapeType="1"/>
          </p:cNvSpPr>
          <p:nvPr/>
        </p:nvSpPr>
        <p:spPr bwMode="auto">
          <a:xfrm>
            <a:off x="3392488" y="2410027"/>
            <a:ext cx="1109662" cy="1095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4" name="Line 18"/>
          <p:cNvSpPr>
            <a:spLocks noChangeShapeType="1"/>
          </p:cNvSpPr>
          <p:nvPr/>
        </p:nvSpPr>
        <p:spPr bwMode="auto">
          <a:xfrm flipH="1" flipV="1">
            <a:off x="3371850" y="2406852"/>
            <a:ext cx="358775" cy="8509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5" name="Line 19"/>
          <p:cNvSpPr>
            <a:spLocks noChangeShapeType="1"/>
          </p:cNvSpPr>
          <p:nvPr/>
        </p:nvSpPr>
        <p:spPr bwMode="auto">
          <a:xfrm>
            <a:off x="2232025" y="1759152"/>
            <a:ext cx="158750" cy="25082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6" name="Line 20"/>
          <p:cNvSpPr>
            <a:spLocks noChangeShapeType="1"/>
          </p:cNvSpPr>
          <p:nvPr/>
        </p:nvSpPr>
        <p:spPr bwMode="auto">
          <a:xfrm flipV="1">
            <a:off x="2206934" y="2660851"/>
            <a:ext cx="204479" cy="271463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87" name="Group 212"/>
          <p:cNvGrpSpPr>
            <a:grpSpLocks/>
          </p:cNvGrpSpPr>
          <p:nvPr/>
        </p:nvGrpSpPr>
        <p:grpSpPr bwMode="auto">
          <a:xfrm>
            <a:off x="2220922" y="2521152"/>
            <a:ext cx="407988" cy="233363"/>
            <a:chOff x="2423" y="2253"/>
            <a:chExt cx="257" cy="147"/>
          </a:xfrm>
        </p:grpSpPr>
        <p:sp>
          <p:nvSpPr>
            <p:cNvPr id="188" name="AutoShape 22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Oval 349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0" name="Group 350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191" name="Freeform 351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352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353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354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95" name="Group 213"/>
          <p:cNvGrpSpPr>
            <a:grpSpLocks/>
          </p:cNvGrpSpPr>
          <p:nvPr/>
        </p:nvGrpSpPr>
        <p:grpSpPr bwMode="auto">
          <a:xfrm>
            <a:off x="3173422" y="2256040"/>
            <a:ext cx="407988" cy="233362"/>
            <a:chOff x="2423" y="2253"/>
            <a:chExt cx="257" cy="147"/>
          </a:xfrm>
        </p:grpSpPr>
        <p:sp>
          <p:nvSpPr>
            <p:cNvPr id="196" name="AutoShape 30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3" name="Oval 342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34" name="Group 343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35" name="Freeform 344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7" name="Freeform 345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8" name="Freeform 346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9" name="Freeform 347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41" name="Group 214"/>
          <p:cNvGrpSpPr>
            <a:grpSpLocks/>
          </p:cNvGrpSpPr>
          <p:nvPr/>
        </p:nvGrpSpPr>
        <p:grpSpPr bwMode="auto">
          <a:xfrm>
            <a:off x="2232025" y="1900440"/>
            <a:ext cx="407988" cy="233362"/>
            <a:chOff x="2423" y="2253"/>
            <a:chExt cx="257" cy="147"/>
          </a:xfrm>
        </p:grpSpPr>
        <p:sp>
          <p:nvSpPr>
            <p:cNvPr id="243" name="AutoShape 38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4" name="Oval 335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45" name="Group 336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46" name="Freeform 337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8" name="Freeform 338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9" name="Freeform 339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0" name="Freeform 340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51" name="Group 215"/>
          <p:cNvGrpSpPr>
            <a:grpSpLocks/>
          </p:cNvGrpSpPr>
          <p:nvPr/>
        </p:nvGrpSpPr>
        <p:grpSpPr bwMode="auto">
          <a:xfrm>
            <a:off x="8691572" y="2841827"/>
            <a:ext cx="407988" cy="233363"/>
            <a:chOff x="2423" y="2253"/>
            <a:chExt cx="257" cy="147"/>
          </a:xfrm>
        </p:grpSpPr>
        <p:sp>
          <p:nvSpPr>
            <p:cNvPr id="252" name="AutoShape 4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3" name="Oval 328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54" name="Group 329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55" name="Freeform 330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6" name="Freeform 331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7" name="Freeform 332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Freeform 333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58" name="Group 216"/>
          <p:cNvGrpSpPr>
            <a:grpSpLocks/>
          </p:cNvGrpSpPr>
          <p:nvPr/>
        </p:nvGrpSpPr>
        <p:grpSpPr bwMode="auto">
          <a:xfrm>
            <a:off x="9258300" y="3418090"/>
            <a:ext cx="407988" cy="233362"/>
            <a:chOff x="2423" y="2253"/>
            <a:chExt cx="257" cy="147"/>
          </a:xfrm>
        </p:grpSpPr>
        <p:sp>
          <p:nvSpPr>
            <p:cNvPr id="359" name="AutoShape 54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0" name="Oval 321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62" name="Group 322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63" name="Freeform 323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 324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 325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 326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67" name="Group 217"/>
          <p:cNvGrpSpPr>
            <a:grpSpLocks/>
          </p:cNvGrpSpPr>
          <p:nvPr/>
        </p:nvGrpSpPr>
        <p:grpSpPr bwMode="auto">
          <a:xfrm>
            <a:off x="5283200" y="2122690"/>
            <a:ext cx="407988" cy="233362"/>
            <a:chOff x="2423" y="2253"/>
            <a:chExt cx="257" cy="147"/>
          </a:xfrm>
        </p:grpSpPr>
        <p:sp>
          <p:nvSpPr>
            <p:cNvPr id="368" name="AutoShape 62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9" name="Oval 314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70" name="Group 315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71" name="Freeform 316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 317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 318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 319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75" name="Group 218"/>
          <p:cNvGrpSpPr>
            <a:grpSpLocks/>
          </p:cNvGrpSpPr>
          <p:nvPr/>
        </p:nvGrpSpPr>
        <p:grpSpPr bwMode="auto">
          <a:xfrm>
            <a:off x="4564072" y="3532390"/>
            <a:ext cx="407988" cy="233362"/>
            <a:chOff x="2423" y="2253"/>
            <a:chExt cx="257" cy="147"/>
          </a:xfrm>
        </p:grpSpPr>
        <p:sp>
          <p:nvSpPr>
            <p:cNvPr id="376" name="AutoShape 70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7" name="Oval 307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78" name="Group 308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79" name="Freeform 309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Freeform 310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 311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 312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83" name="Group 219"/>
          <p:cNvGrpSpPr>
            <a:grpSpLocks/>
          </p:cNvGrpSpPr>
          <p:nvPr/>
        </p:nvGrpSpPr>
        <p:grpSpPr bwMode="auto">
          <a:xfrm>
            <a:off x="7183447" y="2105227"/>
            <a:ext cx="407988" cy="233363"/>
            <a:chOff x="2423" y="2253"/>
            <a:chExt cx="257" cy="147"/>
          </a:xfrm>
        </p:grpSpPr>
        <p:sp>
          <p:nvSpPr>
            <p:cNvPr id="384" name="AutoShape 78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5" name="Oval 300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86" name="Group 301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87" name="Freeform 302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 303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 304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 305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91" name="Group 220"/>
          <p:cNvGrpSpPr>
            <a:grpSpLocks/>
          </p:cNvGrpSpPr>
          <p:nvPr/>
        </p:nvGrpSpPr>
        <p:grpSpPr bwMode="auto">
          <a:xfrm>
            <a:off x="8742372" y="1960765"/>
            <a:ext cx="407988" cy="233362"/>
            <a:chOff x="2423" y="2253"/>
            <a:chExt cx="257" cy="147"/>
          </a:xfrm>
        </p:grpSpPr>
        <p:sp>
          <p:nvSpPr>
            <p:cNvPr id="392" name="AutoShape 94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3" name="Oval 293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94" name="Group 294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95" name="Freeform 295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6" name="Freeform 296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Freeform 297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Freeform 298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99" name="Group 221"/>
          <p:cNvGrpSpPr>
            <a:grpSpLocks/>
          </p:cNvGrpSpPr>
          <p:nvPr/>
        </p:nvGrpSpPr>
        <p:grpSpPr bwMode="auto">
          <a:xfrm>
            <a:off x="8008947" y="2479877"/>
            <a:ext cx="407988" cy="233363"/>
            <a:chOff x="2423" y="2253"/>
            <a:chExt cx="257" cy="147"/>
          </a:xfrm>
        </p:grpSpPr>
        <p:sp>
          <p:nvSpPr>
            <p:cNvPr id="400" name="AutoShape 102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1" name="Oval 286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02" name="Group 287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03" name="Freeform 288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 289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 290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 291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07" name="Group 222"/>
          <p:cNvGrpSpPr>
            <a:grpSpLocks/>
          </p:cNvGrpSpPr>
          <p:nvPr/>
        </p:nvGrpSpPr>
        <p:grpSpPr bwMode="auto">
          <a:xfrm>
            <a:off x="4330700" y="2387802"/>
            <a:ext cx="407988" cy="233363"/>
            <a:chOff x="2423" y="2253"/>
            <a:chExt cx="257" cy="147"/>
          </a:xfrm>
        </p:grpSpPr>
        <p:sp>
          <p:nvSpPr>
            <p:cNvPr id="408" name="AutoShape 110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9" name="Oval 279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10" name="Group 280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11" name="Freeform 281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Freeform 282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Freeform 283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4" name="Freeform 284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15" name="Group 223"/>
          <p:cNvGrpSpPr>
            <a:grpSpLocks/>
          </p:cNvGrpSpPr>
          <p:nvPr/>
        </p:nvGrpSpPr>
        <p:grpSpPr bwMode="auto">
          <a:xfrm>
            <a:off x="3543300" y="3160915"/>
            <a:ext cx="407988" cy="233362"/>
            <a:chOff x="2423" y="2253"/>
            <a:chExt cx="257" cy="147"/>
          </a:xfrm>
        </p:grpSpPr>
        <p:sp>
          <p:nvSpPr>
            <p:cNvPr id="416" name="AutoShape 118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7" name="Oval 272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18" name="Group 273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19" name="Freeform 274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 275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Freeform 276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Freeform 277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23" name="Group 224"/>
          <p:cNvGrpSpPr>
            <a:grpSpLocks/>
          </p:cNvGrpSpPr>
          <p:nvPr/>
        </p:nvGrpSpPr>
        <p:grpSpPr bwMode="auto">
          <a:xfrm>
            <a:off x="5621347" y="3524452"/>
            <a:ext cx="407988" cy="233363"/>
            <a:chOff x="2423" y="2253"/>
            <a:chExt cx="257" cy="147"/>
          </a:xfrm>
        </p:grpSpPr>
        <p:sp>
          <p:nvSpPr>
            <p:cNvPr id="424" name="AutoShape 126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5" name="Oval 265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26" name="Group 266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27" name="Freeform 267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8" name="Freeform 268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9" name="Freeform 269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0" name="Freeform 270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31" name="Group 225"/>
          <p:cNvGrpSpPr>
            <a:grpSpLocks/>
          </p:cNvGrpSpPr>
          <p:nvPr/>
        </p:nvGrpSpPr>
        <p:grpSpPr bwMode="auto">
          <a:xfrm>
            <a:off x="6721475" y="2771977"/>
            <a:ext cx="407988" cy="233363"/>
            <a:chOff x="2423" y="2253"/>
            <a:chExt cx="257" cy="147"/>
          </a:xfrm>
        </p:grpSpPr>
        <p:sp>
          <p:nvSpPr>
            <p:cNvPr id="432" name="AutoShape 134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3" name="Oval 258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34" name="Group 259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35" name="Freeform 260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6" name="Freeform 261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7" name="Freeform 262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8" name="Freeform 263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39" name="Text Box 141"/>
          <p:cNvSpPr txBox="1">
            <a:spLocks noChangeArrowheads="1"/>
          </p:cNvSpPr>
          <p:nvPr/>
        </p:nvSpPr>
        <p:spPr bwMode="auto">
          <a:xfrm>
            <a:off x="2759075" y="2000452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440" name="Text Box 142"/>
          <p:cNvSpPr txBox="1">
            <a:spLocks noChangeArrowheads="1"/>
          </p:cNvSpPr>
          <p:nvPr/>
        </p:nvSpPr>
        <p:spPr bwMode="auto">
          <a:xfrm>
            <a:off x="4743450" y="1873452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441" name="Text Box 143"/>
          <p:cNvSpPr txBox="1">
            <a:spLocks noChangeArrowheads="1"/>
          </p:cNvSpPr>
          <p:nvPr/>
        </p:nvSpPr>
        <p:spPr bwMode="auto">
          <a:xfrm>
            <a:off x="6380163" y="318314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442" name="Text Box 144"/>
          <p:cNvSpPr txBox="1">
            <a:spLocks noChangeArrowheads="1"/>
          </p:cNvSpPr>
          <p:nvPr/>
        </p:nvSpPr>
        <p:spPr bwMode="auto">
          <a:xfrm>
            <a:off x="8004175" y="1879802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dirty="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443" name="Text Box 145"/>
          <p:cNvSpPr txBox="1">
            <a:spLocks noChangeArrowheads="1"/>
          </p:cNvSpPr>
          <p:nvPr/>
        </p:nvSpPr>
        <p:spPr bwMode="auto">
          <a:xfrm>
            <a:off x="8674100" y="3105352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444" name="Text Box 146"/>
          <p:cNvSpPr txBox="1">
            <a:spLocks noChangeArrowheads="1"/>
          </p:cNvSpPr>
          <p:nvPr/>
        </p:nvSpPr>
        <p:spPr bwMode="auto">
          <a:xfrm>
            <a:off x="3849688" y="347524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445" name="Line 15"/>
          <p:cNvSpPr>
            <a:spLocks noChangeShapeType="1"/>
          </p:cNvSpPr>
          <p:nvPr/>
        </p:nvSpPr>
        <p:spPr bwMode="auto">
          <a:xfrm>
            <a:off x="7280752" y="4037849"/>
            <a:ext cx="336815" cy="291194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6" name="Line 15"/>
          <p:cNvSpPr>
            <a:spLocks noChangeShapeType="1"/>
          </p:cNvSpPr>
          <p:nvPr/>
        </p:nvSpPr>
        <p:spPr bwMode="auto">
          <a:xfrm flipH="1">
            <a:off x="5159976" y="1486347"/>
            <a:ext cx="194662" cy="18371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47" name="Group 158"/>
          <p:cNvGrpSpPr>
            <a:grpSpLocks/>
          </p:cNvGrpSpPr>
          <p:nvPr/>
        </p:nvGrpSpPr>
        <p:grpSpPr bwMode="auto">
          <a:xfrm>
            <a:off x="7008728" y="3783699"/>
            <a:ext cx="407988" cy="233363"/>
            <a:chOff x="2423" y="2253"/>
            <a:chExt cx="257" cy="147"/>
          </a:xfrm>
        </p:grpSpPr>
        <p:sp>
          <p:nvSpPr>
            <p:cNvPr id="448" name="AutoShape 134"/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9" name="Oval 170"/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50" name="Group 171"/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451" name="Freeform 172"/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2" name="Freeform 173"/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3" name="Freeform 174"/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4" name="Freeform 175"/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63" name="Rounded Rectangle 18">
            <a:extLst>
              <a:ext uri="{FF2B5EF4-FFF2-40B4-BE49-F238E27FC236}">
                <a16:creationId xmlns:a16="http://schemas.microsoft.com/office/drawing/2014/main" id="{6A142787-C257-C849-B231-29C5723815C0}"/>
              </a:ext>
            </a:extLst>
          </p:cNvPr>
          <p:cNvSpPr/>
          <p:nvPr/>
        </p:nvSpPr>
        <p:spPr>
          <a:xfrm>
            <a:off x="1905692" y="2485558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0045" y="2965652"/>
            <a:ext cx="314410" cy="542133"/>
          </a:xfrm>
          <a:prstGeom prst="rect">
            <a:avLst/>
          </a:prstGeom>
        </p:spPr>
      </p:pic>
      <p:pic>
        <p:nvPicPr>
          <p:cNvPr id="464" name="图片 4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4309" y="3074394"/>
            <a:ext cx="314410" cy="5421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3226" y="1886051"/>
            <a:ext cx="291049" cy="5018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30624" y="3250355"/>
            <a:ext cx="291049" cy="5018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3159" y="1447800"/>
            <a:ext cx="291049" cy="501852"/>
          </a:xfrm>
          <a:prstGeom prst="rect">
            <a:avLst/>
          </a:prstGeom>
        </p:spPr>
      </p:pic>
      <p:pic>
        <p:nvPicPr>
          <p:cNvPr id="465" name="图片 4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7115" y="3043873"/>
            <a:ext cx="291049" cy="501852"/>
          </a:xfrm>
          <a:prstGeom prst="rect">
            <a:avLst/>
          </a:prstGeom>
        </p:spPr>
      </p:pic>
      <p:pic>
        <p:nvPicPr>
          <p:cNvPr id="466" name="图片 4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2033" y="2370238"/>
            <a:ext cx="291049" cy="501852"/>
          </a:xfrm>
          <a:prstGeom prst="rect">
            <a:avLst/>
          </a:prstGeom>
        </p:spPr>
      </p:pic>
      <p:pic>
        <p:nvPicPr>
          <p:cNvPr id="467" name="图片 4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9625" y="2277395"/>
            <a:ext cx="291049" cy="501852"/>
          </a:xfrm>
          <a:prstGeom prst="rect">
            <a:avLst/>
          </a:prstGeom>
        </p:spPr>
      </p:pic>
      <p:sp>
        <p:nvSpPr>
          <p:cNvPr id="468" name="Rounded Rectangle 25">
            <a:extLst>
              <a:ext uri="{FF2B5EF4-FFF2-40B4-BE49-F238E27FC236}">
                <a16:creationId xmlns:a16="http://schemas.microsoft.com/office/drawing/2014/main" id="{16D02191-4555-5246-B12F-6254C451CA1C}"/>
              </a:ext>
            </a:extLst>
          </p:cNvPr>
          <p:cNvSpPr/>
          <p:nvPr/>
        </p:nvSpPr>
        <p:spPr>
          <a:xfrm>
            <a:off x="1921669" y="1560298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9" name="Rounded Rectangle 26">
            <a:extLst>
              <a:ext uri="{FF2B5EF4-FFF2-40B4-BE49-F238E27FC236}">
                <a16:creationId xmlns:a16="http://schemas.microsoft.com/office/drawing/2014/main" id="{13D8A06D-6CBD-B24B-A188-21787FD7EA57}"/>
              </a:ext>
            </a:extLst>
          </p:cNvPr>
          <p:cNvSpPr/>
          <p:nvPr/>
        </p:nvSpPr>
        <p:spPr>
          <a:xfrm>
            <a:off x="9829800" y="1785317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D9974B36-0115-43E3-90DF-56F3B7CC43EF}"/>
              </a:ext>
            </a:extLst>
          </p:cNvPr>
          <p:cNvSpPr txBox="1">
            <a:spLocks/>
          </p:cNvSpPr>
          <p:nvPr/>
        </p:nvSpPr>
        <p:spPr>
          <a:xfrm>
            <a:off x="2043779" y="5903409"/>
            <a:ext cx="8315580" cy="611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Focus of </a:t>
            </a: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FastFlex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227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9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2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8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1" dur="2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6 L 2.77556E-17 0.00023 C 0.00365 0.00046 0.00755 0.00301 0.0112 0.00138 C 0.0332 -0.0088 0.05443 -0.02408 0.0763 -0.03473 C 0.0806 -0.03681 0.08464 -0.03959 0.08893 -0.04098 C 0.09167 -0.04213 0.09453 -0.04167 0.0974 -0.04237 C 0.10547 -0.04399 0.09792 -0.04352 0.10508 -0.04352 L 0.10508 -0.04468 C 0.10846 -0.03311 0.12227 0.01064 0.12826 0.03611 C 0.12852 0.0375 0.12865 0.03865 0.12891 0.04004 C 0.12943 0.04213 0.12982 0.04398 0.13034 0.04629 C 0.1319 0.05393 0.13047 0.05 0.13242 0.06365 C 0.1332 0.06921 0.13438 0.0743 0.13529 0.07986 C 0.13555 0.08148 0.13568 0.0831 0.13594 0.08472 C 0.13737 0.09398 0.13568 0.09351 0.13802 0.09351 L 0.13659 0.08865 C 0.14297 0.09768 0.14805 0.11064 0.1556 0.11597 C 0.19987 0.14722 0.19688 0.14583 0.22357 0.14213 C 0.22799 0.14351 0.2263 0.14328 0.22852 0.14328 L 0.2306 0.14583 L 0.31823 0.14953 L 0.42539 0.17824 L 0.45768 0.24676 L 0.45846 0.25069 " pathEditMode="relative" rAng="0" ptsTypes="AAAAAAAAAAAAAAAAAAAAAAAA">
                                      <p:cBhvr>
                                        <p:cTn id="165" dur="3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10301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35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5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000"/>
                            </p:stCondLst>
                            <p:childTnLst>
                              <p:par>
                                <p:cTn id="17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8946 0.08912 L 0.12448 0.22639 L 0.2125 0.27315 L 0.3043 0.27431 L 0.41133 0.31713 L 0.45873 0.3625 L 0.45716 0.3625 L 0.45873 0.36898 " pathEditMode="relative" rAng="0" ptsTypes="AAAAAAAAA">
                                      <p:cBhvr>
                                        <p:cTn id="175" dur="3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1844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35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000"/>
                            </p:stCondLst>
                            <p:childTnLst>
                              <p:par>
                                <p:cTn id="18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05885 -0.01412 L -0.10833 0.06736 L -0.05378 0.12153 L -0.00937 0.20579 L 0.04596 0.22269 L 0.04518 0.22269 " pathEditMode="relative" rAng="0" ptsTypes="AAAAAAA">
                                      <p:cBhvr>
                                        <p:cTn id="185" dur="2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10417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5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9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439" grpId="0"/>
      <p:bldP spid="440" grpId="0"/>
      <p:bldP spid="441" grpId="0"/>
      <p:bldP spid="442" grpId="0"/>
      <p:bldP spid="443" grpId="0"/>
      <p:bldP spid="444" grpId="0"/>
      <p:bldP spid="445" grpId="0" animBg="1"/>
      <p:bldP spid="446" grpId="0" animBg="1"/>
      <p:bldP spid="463" grpId="0" animBg="1"/>
      <p:bldP spid="463" grpId="1" animBg="1"/>
      <p:bldP spid="468" grpId="0" animBg="1"/>
      <p:bldP spid="468" grpId="1" animBg="1"/>
      <p:bldP spid="469" grpId="0" animBg="1"/>
      <p:bldP spid="469" grpId="1" animBg="1"/>
      <p:bldP spid="16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19288</TotalTime>
  <Words>1099</Words>
  <Application>Microsoft Office PowerPoint</Application>
  <PresentationFormat>Widescreen</PresentationFormat>
  <Paragraphs>345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Tahoma</vt:lpstr>
      <vt:lpstr>Times New Roman</vt:lpstr>
      <vt:lpstr>Wingdings</vt:lpstr>
      <vt:lpstr>Office Theme</vt:lpstr>
      <vt:lpstr>1_Office Theme</vt:lpstr>
      <vt:lpstr>Architecting Programmable Data Plane Defenses into the Network with FastFlex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Covert Timing Channels with Time-deterministic Repplay</dc:title>
  <dc:creator>ANG CHEN</dc:creator>
  <cp:lastModifiedBy>XingJiarong</cp:lastModifiedBy>
  <cp:revision>8738</cp:revision>
  <dcterms:created xsi:type="dcterms:W3CDTF">2006-08-16T00:00:00Z</dcterms:created>
  <dcterms:modified xsi:type="dcterms:W3CDTF">2019-11-18T16:16:53Z</dcterms:modified>
</cp:coreProperties>
</file>